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22"/>
  </p:notesMasterIdLst>
  <p:sldIdLst>
    <p:sldId id="256" r:id="rId2"/>
    <p:sldId id="275" r:id="rId3"/>
    <p:sldId id="284" r:id="rId4"/>
    <p:sldId id="277" r:id="rId5"/>
    <p:sldId id="278" r:id="rId6"/>
    <p:sldId id="276" r:id="rId7"/>
    <p:sldId id="271" r:id="rId8"/>
    <p:sldId id="272" r:id="rId9"/>
    <p:sldId id="273" r:id="rId10"/>
    <p:sldId id="262" r:id="rId11"/>
    <p:sldId id="281" r:id="rId12"/>
    <p:sldId id="279" r:id="rId13"/>
    <p:sldId id="282" r:id="rId14"/>
    <p:sldId id="264" r:id="rId15"/>
    <p:sldId id="280" r:id="rId16"/>
    <p:sldId id="283" r:id="rId17"/>
    <p:sldId id="285" r:id="rId18"/>
    <p:sldId id="286" r:id="rId19"/>
    <p:sldId id="287" r:id="rId20"/>
    <p:sldId id="288" r:id="rId21"/>
  </p:sldIdLst>
  <p:sldSz cx="9144000" cy="6858000" type="screen4x3"/>
  <p:notesSz cx="6858000" cy="9144000"/>
  <p:defaultTextStyle>
    <a:defPPr>
      <a:defRPr lang="ar-IQ"/>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smtClean="0">
                <a:latin typeface="Arial" pitchFamily="34" charset="0"/>
                <a:cs typeface="Arial" pitchFamily="34" charset="0"/>
              </a:defRPr>
            </a:lvl1pPr>
          </a:lstStyle>
          <a:p>
            <a:pPr>
              <a:defRPr/>
            </a:pPr>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smtClean="0">
                <a:latin typeface="Arial" pitchFamily="34" charset="0"/>
                <a:cs typeface="Arial" pitchFamily="34" charset="0"/>
              </a:defRPr>
            </a:lvl1pPr>
          </a:lstStyle>
          <a:p>
            <a:pPr>
              <a:defRPr/>
            </a:pPr>
            <a:fld id="{F43C4231-3EC6-4BBF-8B63-C72AED42F5CB}" type="datetimeFigureOut">
              <a:rPr lang="ar-IQ"/>
              <a:pPr>
                <a:defRPr/>
              </a:pPr>
              <a:t>14/08/1438</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IQ"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smtClean="0">
                <a:latin typeface="Arial" pitchFamily="34" charset="0"/>
                <a:cs typeface="Arial" pitchFamily="34" charset="0"/>
              </a:defRPr>
            </a:lvl1pPr>
          </a:lstStyle>
          <a:p>
            <a:pPr>
              <a:defRPr/>
            </a:pPr>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smtClean="0">
                <a:latin typeface="Arial" pitchFamily="34" charset="0"/>
                <a:cs typeface="Arial" pitchFamily="34" charset="0"/>
              </a:defRPr>
            </a:lvl1pPr>
          </a:lstStyle>
          <a:p>
            <a:pPr>
              <a:defRPr/>
            </a:pPr>
            <a:fld id="{CB608CE0-164F-484D-A25A-868208DBEF9F}" type="slidenum">
              <a:rPr lang="ar-IQ"/>
              <a:pPr>
                <a:defRPr/>
              </a:pPr>
              <a:t>‹#›</a:t>
            </a:fld>
            <a:endParaRPr lang="ar-IQ"/>
          </a:p>
        </p:txBody>
      </p:sp>
    </p:spTree>
    <p:extLst>
      <p:ext uri="{BB962C8B-B14F-4D97-AF65-F5344CB8AC3E}">
        <p14:creationId xmlns:p14="http://schemas.microsoft.com/office/powerpoint/2010/main" val="3232136091"/>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pPr>
              <a:defRPr/>
            </a:pPr>
            <a:fld id="{D2F7A0B1-4747-431F-8661-DA2A57909D0E}" type="datetime8">
              <a:rPr lang="ar-IQ"/>
              <a:pPr>
                <a:defRPr/>
              </a:pPr>
              <a:t>10 أيار، 17</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pPr>
              <a:defRPr/>
            </a:pPr>
            <a:fld id="{BBFB00B8-5373-4F95-BAC0-2861F024A521}" type="slidenum">
              <a:rPr lang="ar-IQ"/>
              <a:pPr>
                <a:defRPr/>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3BA594E2-5B57-4156-A96B-520A61860AA0}" type="datetime8">
              <a:rPr lang="ar-IQ"/>
              <a:pPr>
                <a:defRPr/>
              </a:pPr>
              <a:t>10 أيار، 17</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pPr>
              <a:defRPr/>
            </a:pPr>
            <a:fld id="{736DC20E-DD9A-44BD-830A-ACA0597D16F9}" type="slidenum">
              <a:rPr lang="ar-IQ"/>
              <a:pPr>
                <a:defRPr/>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3F0A2AEE-FAE4-4BB6-BA3B-992133960446}" type="datetime8">
              <a:rPr lang="ar-IQ"/>
              <a:pPr>
                <a:defRPr/>
              </a:pPr>
              <a:t>10 أيار، 17</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pPr>
              <a:defRPr/>
            </a:pPr>
            <a:fld id="{3B82C042-0727-4622-B133-FEC4112D490B}" type="slidenum">
              <a:rPr lang="ar-IQ"/>
              <a:pPr>
                <a:defRPr/>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E590C804-40C8-4402-A6CB-EC8D8693F76E}" type="datetime8">
              <a:rPr lang="ar-IQ"/>
              <a:pPr>
                <a:defRPr/>
              </a:pPr>
              <a:t>10 أيار، 17</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pPr>
              <a:defRPr/>
            </a:pPr>
            <a:fld id="{6C14CE15-9F47-4589-900D-FA48464D9A72}" type="slidenum">
              <a:rPr lang="ar-IQ"/>
              <a:pPr>
                <a:defRPr/>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7DBA05-DBE8-4843-9027-42D36E39EDDF}" type="datetime8">
              <a:rPr lang="ar-IQ"/>
              <a:pPr>
                <a:defRPr/>
              </a:pPr>
              <a:t>10 أيار، 17</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pPr>
              <a:defRPr/>
            </a:pPr>
            <a:fld id="{1B476854-F141-492B-868F-4A5B2F4A8792}" type="slidenum">
              <a:rPr lang="ar-IQ"/>
              <a:pPr>
                <a:defRPr/>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pPr>
              <a:defRPr/>
            </a:pPr>
            <a:fld id="{FCC9095D-D528-4241-A27D-F7FDCE96FF42}" type="datetime8">
              <a:rPr lang="ar-IQ"/>
              <a:pPr>
                <a:defRPr/>
              </a:pPr>
              <a:t>10 أيار، 17</a:t>
            </a:fld>
            <a:endParaRPr lang="ar-IQ"/>
          </a:p>
        </p:txBody>
      </p:sp>
      <p:sp>
        <p:nvSpPr>
          <p:cNvPr id="6" name="Footer Placeholder 5"/>
          <p:cNvSpPr>
            <a:spLocks noGrp="1"/>
          </p:cNvSpPr>
          <p:nvPr>
            <p:ph type="ftr" sz="quarter" idx="11"/>
          </p:nvPr>
        </p:nvSpPr>
        <p:spPr/>
        <p:txBody>
          <a:bodyPr/>
          <a:lstStyle>
            <a:lvl1pPr>
              <a:defRPr/>
            </a:lvl1pPr>
          </a:lstStyle>
          <a:p>
            <a:pPr>
              <a:defRPr/>
            </a:pPr>
            <a:endParaRPr lang="ar-IQ"/>
          </a:p>
        </p:txBody>
      </p:sp>
      <p:sp>
        <p:nvSpPr>
          <p:cNvPr id="7" name="Slide Number Placeholder 6"/>
          <p:cNvSpPr>
            <a:spLocks noGrp="1"/>
          </p:cNvSpPr>
          <p:nvPr>
            <p:ph type="sldNum" sz="quarter" idx="12"/>
          </p:nvPr>
        </p:nvSpPr>
        <p:spPr/>
        <p:txBody>
          <a:bodyPr/>
          <a:lstStyle>
            <a:lvl1pPr>
              <a:defRPr/>
            </a:lvl1pPr>
          </a:lstStyle>
          <a:p>
            <a:pPr>
              <a:defRPr/>
            </a:pPr>
            <a:fld id="{83DF438F-A43B-4F5E-BC21-E013FB822089}" type="slidenum">
              <a:rPr lang="ar-IQ"/>
              <a:pPr>
                <a:defRPr/>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pPr>
              <a:defRPr/>
            </a:pPr>
            <a:fld id="{9B01F1AC-C00C-4AD0-BCDD-4435FBEB12CE}" type="datetime8">
              <a:rPr lang="ar-IQ"/>
              <a:pPr>
                <a:defRPr/>
              </a:pPr>
              <a:t>10 أيار، 17</a:t>
            </a:fld>
            <a:endParaRPr lang="ar-IQ"/>
          </a:p>
        </p:txBody>
      </p:sp>
      <p:sp>
        <p:nvSpPr>
          <p:cNvPr id="8" name="Footer Placeholder 7"/>
          <p:cNvSpPr>
            <a:spLocks noGrp="1"/>
          </p:cNvSpPr>
          <p:nvPr>
            <p:ph type="ftr" sz="quarter" idx="11"/>
          </p:nvPr>
        </p:nvSpPr>
        <p:spPr/>
        <p:txBody>
          <a:bodyPr/>
          <a:lstStyle>
            <a:lvl1pPr>
              <a:defRPr/>
            </a:lvl1pPr>
          </a:lstStyle>
          <a:p>
            <a:pPr>
              <a:defRPr/>
            </a:pPr>
            <a:endParaRPr lang="ar-IQ"/>
          </a:p>
        </p:txBody>
      </p:sp>
      <p:sp>
        <p:nvSpPr>
          <p:cNvPr id="9" name="Slide Number Placeholder 8"/>
          <p:cNvSpPr>
            <a:spLocks noGrp="1"/>
          </p:cNvSpPr>
          <p:nvPr>
            <p:ph type="sldNum" sz="quarter" idx="12"/>
          </p:nvPr>
        </p:nvSpPr>
        <p:spPr/>
        <p:txBody>
          <a:bodyPr/>
          <a:lstStyle>
            <a:lvl1pPr>
              <a:defRPr/>
            </a:lvl1pPr>
          </a:lstStyle>
          <a:p>
            <a:pPr>
              <a:defRPr/>
            </a:pPr>
            <a:fld id="{99D0DBDC-F1DC-439E-8C15-A4FD2ACAAF0E}" type="slidenum">
              <a:rPr lang="ar-IQ"/>
              <a:pPr>
                <a:defRPr/>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pPr>
              <a:defRPr/>
            </a:pPr>
            <a:fld id="{41CDE3E8-4572-47CA-9E56-60409CE94D8A}" type="datetime8">
              <a:rPr lang="ar-IQ"/>
              <a:pPr>
                <a:defRPr/>
              </a:pPr>
              <a:t>10 أيار، 17</a:t>
            </a:fld>
            <a:endParaRPr lang="ar-IQ"/>
          </a:p>
        </p:txBody>
      </p:sp>
      <p:sp>
        <p:nvSpPr>
          <p:cNvPr id="4" name="Footer Placeholder 3"/>
          <p:cNvSpPr>
            <a:spLocks noGrp="1"/>
          </p:cNvSpPr>
          <p:nvPr>
            <p:ph type="ftr" sz="quarter" idx="11"/>
          </p:nvPr>
        </p:nvSpPr>
        <p:spPr/>
        <p:txBody>
          <a:bodyPr/>
          <a:lstStyle>
            <a:lvl1pPr>
              <a:defRPr/>
            </a:lvl1pPr>
          </a:lstStyle>
          <a:p>
            <a:pPr>
              <a:defRPr/>
            </a:pPr>
            <a:endParaRPr lang="ar-IQ"/>
          </a:p>
        </p:txBody>
      </p:sp>
      <p:sp>
        <p:nvSpPr>
          <p:cNvPr id="5" name="Slide Number Placeholder 4"/>
          <p:cNvSpPr>
            <a:spLocks noGrp="1"/>
          </p:cNvSpPr>
          <p:nvPr>
            <p:ph type="sldNum" sz="quarter" idx="12"/>
          </p:nvPr>
        </p:nvSpPr>
        <p:spPr/>
        <p:txBody>
          <a:bodyPr/>
          <a:lstStyle>
            <a:lvl1pPr>
              <a:defRPr/>
            </a:lvl1pPr>
          </a:lstStyle>
          <a:p>
            <a:pPr>
              <a:defRPr/>
            </a:pPr>
            <a:fld id="{61DA5111-6BF6-45D2-A5A8-3124E1C789F1}" type="slidenum">
              <a:rPr lang="ar-IQ"/>
              <a:pPr>
                <a:defRPr/>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C31D82A-DEA7-404F-9F05-944D99C7D1F3}" type="datetime8">
              <a:rPr lang="ar-IQ"/>
              <a:pPr>
                <a:defRPr/>
              </a:pPr>
              <a:t>10 أيار، 17</a:t>
            </a:fld>
            <a:endParaRPr lang="ar-IQ"/>
          </a:p>
        </p:txBody>
      </p:sp>
      <p:sp>
        <p:nvSpPr>
          <p:cNvPr id="3" name="Footer Placeholder 2"/>
          <p:cNvSpPr>
            <a:spLocks noGrp="1"/>
          </p:cNvSpPr>
          <p:nvPr>
            <p:ph type="ftr" sz="quarter" idx="11"/>
          </p:nvPr>
        </p:nvSpPr>
        <p:spPr/>
        <p:txBody>
          <a:bodyPr/>
          <a:lstStyle>
            <a:lvl1pPr>
              <a:defRPr/>
            </a:lvl1pPr>
          </a:lstStyle>
          <a:p>
            <a:pPr>
              <a:defRPr/>
            </a:pPr>
            <a:endParaRPr lang="ar-IQ"/>
          </a:p>
        </p:txBody>
      </p:sp>
      <p:sp>
        <p:nvSpPr>
          <p:cNvPr id="4" name="Slide Number Placeholder 3"/>
          <p:cNvSpPr>
            <a:spLocks noGrp="1"/>
          </p:cNvSpPr>
          <p:nvPr>
            <p:ph type="sldNum" sz="quarter" idx="12"/>
          </p:nvPr>
        </p:nvSpPr>
        <p:spPr/>
        <p:txBody>
          <a:bodyPr/>
          <a:lstStyle>
            <a:lvl1pPr>
              <a:defRPr/>
            </a:lvl1pPr>
          </a:lstStyle>
          <a:p>
            <a:pPr>
              <a:defRPr/>
            </a:pPr>
            <a:fld id="{A0558ECD-C1FA-49A7-8FF8-9D091BDB3A3B}" type="slidenum">
              <a:rPr lang="ar-IQ"/>
              <a:pPr>
                <a:defRPr/>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A83639A-D2CA-430C-A171-B76920471CB0}" type="datetime8">
              <a:rPr lang="ar-IQ"/>
              <a:pPr>
                <a:defRPr/>
              </a:pPr>
              <a:t>10 أيار، 17</a:t>
            </a:fld>
            <a:endParaRPr lang="ar-IQ"/>
          </a:p>
        </p:txBody>
      </p:sp>
      <p:sp>
        <p:nvSpPr>
          <p:cNvPr id="6" name="Footer Placeholder 5"/>
          <p:cNvSpPr>
            <a:spLocks noGrp="1"/>
          </p:cNvSpPr>
          <p:nvPr>
            <p:ph type="ftr" sz="quarter" idx="11"/>
          </p:nvPr>
        </p:nvSpPr>
        <p:spPr/>
        <p:txBody>
          <a:bodyPr/>
          <a:lstStyle>
            <a:lvl1pPr>
              <a:defRPr/>
            </a:lvl1pPr>
          </a:lstStyle>
          <a:p>
            <a:pPr>
              <a:defRPr/>
            </a:pPr>
            <a:endParaRPr lang="ar-IQ"/>
          </a:p>
        </p:txBody>
      </p:sp>
      <p:sp>
        <p:nvSpPr>
          <p:cNvPr id="7" name="Slide Number Placeholder 6"/>
          <p:cNvSpPr>
            <a:spLocks noGrp="1"/>
          </p:cNvSpPr>
          <p:nvPr>
            <p:ph type="sldNum" sz="quarter" idx="12"/>
          </p:nvPr>
        </p:nvSpPr>
        <p:spPr/>
        <p:txBody>
          <a:bodyPr/>
          <a:lstStyle>
            <a:lvl1pPr>
              <a:defRPr/>
            </a:lvl1pPr>
          </a:lstStyle>
          <a:p>
            <a:pPr>
              <a:defRPr/>
            </a:pPr>
            <a:fld id="{771AEBA6-60EB-45E3-8677-236DA183C41C}" type="slidenum">
              <a:rPr lang="ar-IQ"/>
              <a:pPr>
                <a:defRPr/>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D95657B-9FCA-476D-BB1B-C6F3EF26F50E}" type="datetime8">
              <a:rPr lang="ar-IQ"/>
              <a:pPr>
                <a:defRPr/>
              </a:pPr>
              <a:t>10 أيار، 17</a:t>
            </a:fld>
            <a:endParaRPr lang="ar-IQ"/>
          </a:p>
        </p:txBody>
      </p:sp>
      <p:sp>
        <p:nvSpPr>
          <p:cNvPr id="6" name="Footer Placeholder 5"/>
          <p:cNvSpPr>
            <a:spLocks noGrp="1"/>
          </p:cNvSpPr>
          <p:nvPr>
            <p:ph type="ftr" sz="quarter" idx="11"/>
          </p:nvPr>
        </p:nvSpPr>
        <p:spPr/>
        <p:txBody>
          <a:bodyPr/>
          <a:lstStyle>
            <a:lvl1pPr>
              <a:defRPr/>
            </a:lvl1pPr>
          </a:lstStyle>
          <a:p>
            <a:pPr>
              <a:defRPr/>
            </a:pPr>
            <a:endParaRPr lang="ar-IQ"/>
          </a:p>
        </p:txBody>
      </p:sp>
      <p:sp>
        <p:nvSpPr>
          <p:cNvPr id="7" name="Slide Number Placeholder 6"/>
          <p:cNvSpPr>
            <a:spLocks noGrp="1"/>
          </p:cNvSpPr>
          <p:nvPr>
            <p:ph type="sldNum" sz="quarter" idx="12"/>
          </p:nvPr>
        </p:nvSpPr>
        <p:spPr/>
        <p:txBody>
          <a:bodyPr/>
          <a:lstStyle>
            <a:lvl1pPr>
              <a:defRPr/>
            </a:lvl1pPr>
          </a:lstStyle>
          <a:p>
            <a:pPr>
              <a:defRPr/>
            </a:pPr>
            <a:fld id="{B39839ED-1BC5-47C6-95BE-F0CAC6BF8C63}" type="slidenum">
              <a:rPr lang="ar-IQ"/>
              <a:pPr>
                <a:defRPr/>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smtClean="0">
                <a:solidFill>
                  <a:schemeClr val="tx1">
                    <a:tint val="75000"/>
                  </a:schemeClr>
                </a:solidFill>
                <a:latin typeface="Arial" pitchFamily="34" charset="0"/>
                <a:cs typeface="Arial" pitchFamily="34" charset="0"/>
              </a:defRPr>
            </a:lvl1pPr>
          </a:lstStyle>
          <a:p>
            <a:pPr>
              <a:defRPr/>
            </a:pPr>
            <a:fld id="{4CE26EF5-6FAD-499B-9F05-F08C89CD5766}" type="datetime8">
              <a:rPr lang="ar-IQ"/>
              <a:pPr>
                <a:defRPr/>
              </a:pPr>
              <a:t>10 أيار، 17</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latin typeface="Arial" pitchFamily="34" charset="0"/>
                <a:cs typeface="Arial" pitchFamily="34" charset="0"/>
              </a:defRPr>
            </a:lvl1pPr>
          </a:lstStyle>
          <a:p>
            <a:pPr>
              <a:defRPr/>
            </a:pPr>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smtClean="0">
                <a:solidFill>
                  <a:schemeClr val="tx1">
                    <a:tint val="75000"/>
                  </a:schemeClr>
                </a:solidFill>
                <a:latin typeface="Arial" pitchFamily="34" charset="0"/>
                <a:cs typeface="Arial" pitchFamily="34" charset="0"/>
              </a:defRPr>
            </a:lvl1pPr>
          </a:lstStyle>
          <a:p>
            <a:pPr>
              <a:defRPr/>
            </a:pPr>
            <a:fld id="{9A2CDBF3-885C-40B8-85C8-634834EAA623}" type="slidenum">
              <a:rPr lang="ar-IQ"/>
              <a:pPr>
                <a:defRPr/>
              </a:pPr>
              <a:t>‹#›</a:t>
            </a:fld>
            <a:endParaRPr lang="ar-IQ"/>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750" y="260350"/>
            <a:ext cx="8064500" cy="1470025"/>
          </a:xfrm>
        </p:spPr>
        <p:txBody>
          <a:bodyPr rtlCol="1">
            <a:normAutofit fontScale="90000"/>
          </a:bodyPr>
          <a:lstStyle/>
          <a:p>
            <a:pPr algn="l" fontAlgn="auto">
              <a:spcAft>
                <a:spcPts val="0"/>
              </a:spcAft>
              <a:defRPr/>
            </a:pPr>
            <a:r>
              <a:rPr lang="en-US" sz="1800" b="1" dirty="0" smtClean="0"/>
              <a:t>Ministry of Higher education and Scientific Research</a:t>
            </a:r>
            <a:br>
              <a:rPr lang="en-US" sz="1800" b="1" dirty="0" smtClean="0"/>
            </a:br>
            <a:r>
              <a:rPr lang="en-US" sz="1800" b="1" dirty="0" smtClean="0"/>
              <a:t>University of  </a:t>
            </a:r>
            <a:r>
              <a:rPr lang="en-US" sz="1800" b="1" dirty="0" err="1" smtClean="0"/>
              <a:t>Diyala</a:t>
            </a:r>
            <a:r>
              <a:rPr lang="en-US" sz="1800" b="1" dirty="0" smtClean="0"/>
              <a:t> /College of Engineering</a:t>
            </a:r>
            <a:br>
              <a:rPr lang="en-US" sz="1800" b="1" dirty="0" smtClean="0"/>
            </a:br>
            <a:r>
              <a:rPr lang="en-US" sz="1800" b="1" dirty="0" smtClean="0"/>
              <a:t>Department of Chemical Engineering</a:t>
            </a:r>
            <a:r>
              <a:rPr lang="en-US" b="1" dirty="0" smtClean="0"/>
              <a:t/>
            </a:r>
            <a:br>
              <a:rPr lang="en-US" b="1" dirty="0" smtClean="0"/>
            </a:br>
            <a:endParaRPr lang="ar-IQ" b="1" dirty="0"/>
          </a:p>
        </p:txBody>
      </p:sp>
      <p:sp>
        <p:nvSpPr>
          <p:cNvPr id="3" name="Subtitle 2"/>
          <p:cNvSpPr>
            <a:spLocks noGrp="1"/>
          </p:cNvSpPr>
          <p:nvPr>
            <p:ph type="subTitle" idx="1"/>
          </p:nvPr>
        </p:nvSpPr>
        <p:spPr>
          <a:xfrm>
            <a:off x="785813" y="1571625"/>
            <a:ext cx="7640637" cy="4465638"/>
          </a:xfrm>
        </p:spPr>
        <p:txBody>
          <a:bodyPr rtlCol="1">
            <a:normAutofit lnSpcReduction="10000"/>
          </a:bodyPr>
          <a:lstStyle/>
          <a:p>
            <a:pPr rtl="0" fontAlgn="auto">
              <a:spcAft>
                <a:spcPts val="0"/>
              </a:spcAft>
              <a:buFont typeface="Arial" pitchFamily="34" charset="0"/>
              <a:buNone/>
              <a:defRPr/>
            </a:pPr>
            <a:r>
              <a:rPr lang="en-US" sz="2400" b="1" dirty="0"/>
              <a:t> </a:t>
            </a:r>
            <a:endParaRPr lang="en-US" sz="2400" b="1" dirty="0">
              <a:solidFill>
                <a:schemeClr val="tx1">
                  <a:lumMod val="95000"/>
                  <a:lumOff val="5000"/>
                </a:schemeClr>
              </a:solidFill>
            </a:endParaRPr>
          </a:p>
          <a:p>
            <a:pPr rtl="0" fontAlgn="auto">
              <a:spcAft>
                <a:spcPts val="0"/>
              </a:spcAft>
              <a:buFont typeface="Arial" pitchFamily="34" charset="0"/>
              <a:buNone/>
              <a:defRPr/>
            </a:pPr>
            <a:r>
              <a:rPr lang="en-US" sz="2800" b="1" i="1" dirty="0">
                <a:solidFill>
                  <a:schemeClr val="bg2">
                    <a:lumMod val="10000"/>
                  </a:schemeClr>
                </a:solidFill>
                <a:effectLst>
                  <a:outerShdw blurRad="38100" dist="38100" dir="2700000" algn="tl">
                    <a:srgbClr val="000000">
                      <a:alpha val="43137"/>
                    </a:srgbClr>
                  </a:outerShdw>
                </a:effectLst>
              </a:rPr>
              <a:t>Citric acid production plant Design</a:t>
            </a:r>
          </a:p>
          <a:p>
            <a:pPr rtl="0" fontAlgn="auto">
              <a:spcAft>
                <a:spcPts val="0"/>
              </a:spcAft>
              <a:buFont typeface="Arial" pitchFamily="34" charset="0"/>
              <a:buNone/>
              <a:defRPr/>
            </a:pPr>
            <a:r>
              <a:rPr lang="en-US" sz="2800" b="1" dirty="0"/>
              <a:t> </a:t>
            </a:r>
            <a:r>
              <a:rPr lang="ar-IQ" sz="2800" b="1" dirty="0" smtClean="0">
                <a:solidFill>
                  <a:schemeClr val="tx1">
                    <a:lumMod val="95000"/>
                    <a:lumOff val="5000"/>
                  </a:schemeClr>
                </a:solidFill>
              </a:rPr>
              <a:t>تصميم معمل لانتاج حامض الستريك </a:t>
            </a:r>
            <a:endParaRPr lang="en-US" sz="2800" b="1" dirty="0">
              <a:solidFill>
                <a:schemeClr val="tx1">
                  <a:lumMod val="95000"/>
                  <a:lumOff val="5000"/>
                </a:schemeClr>
              </a:solidFill>
            </a:endParaRPr>
          </a:p>
          <a:p>
            <a:pPr rtl="0" fontAlgn="auto">
              <a:spcAft>
                <a:spcPts val="0"/>
              </a:spcAft>
              <a:buFont typeface="Arial" pitchFamily="34" charset="0"/>
              <a:buNone/>
              <a:defRPr/>
            </a:pPr>
            <a:endParaRPr lang="en-US" sz="2400" b="1" dirty="0" smtClean="0"/>
          </a:p>
          <a:p>
            <a:pPr rtl="0" fontAlgn="auto">
              <a:spcAft>
                <a:spcPts val="0"/>
              </a:spcAft>
              <a:buFont typeface="Arial" pitchFamily="34" charset="0"/>
              <a:buNone/>
              <a:defRPr/>
            </a:pPr>
            <a:r>
              <a:rPr lang="en-US" sz="2400" b="1" dirty="0">
                <a:effectLst>
                  <a:outerShdw blurRad="38100" dist="38100" dir="2700000" algn="tl">
                    <a:srgbClr val="000000">
                      <a:alpha val="43137"/>
                    </a:srgbClr>
                  </a:outerShdw>
                </a:effectLst>
              </a:rPr>
              <a:t> </a:t>
            </a:r>
            <a:r>
              <a:rPr lang="en-US" sz="2400" b="1" dirty="0">
                <a:solidFill>
                  <a:schemeClr val="tx1">
                    <a:lumMod val="95000"/>
                    <a:lumOff val="5000"/>
                  </a:schemeClr>
                </a:solidFill>
              </a:rPr>
              <a:t>Prepared By:  </a:t>
            </a:r>
          </a:p>
          <a:p>
            <a:pPr rtl="0" fontAlgn="auto">
              <a:spcAft>
                <a:spcPts val="0"/>
              </a:spcAft>
              <a:buFont typeface="Arial" pitchFamily="34" charset="0"/>
              <a:buNone/>
              <a:defRPr/>
            </a:pPr>
            <a:r>
              <a:rPr lang="en-US" sz="2400" b="1" dirty="0">
                <a:solidFill>
                  <a:schemeClr val="tx1">
                    <a:lumMod val="95000"/>
                    <a:lumOff val="5000"/>
                  </a:schemeClr>
                </a:solidFill>
              </a:rPr>
              <a:t>  </a:t>
            </a:r>
            <a:r>
              <a:rPr lang="en-US" sz="2400" b="1" dirty="0" smtClean="0">
                <a:solidFill>
                  <a:schemeClr val="tx1">
                    <a:lumMod val="95000"/>
                    <a:lumOff val="5000"/>
                  </a:schemeClr>
                </a:solidFill>
              </a:rPr>
              <a:t> </a:t>
            </a:r>
            <a:r>
              <a:rPr lang="en-US" sz="2400" b="1" dirty="0">
                <a:solidFill>
                  <a:schemeClr val="tx1">
                    <a:lumMod val="95000"/>
                    <a:lumOff val="5000"/>
                  </a:schemeClr>
                </a:solidFill>
              </a:rPr>
              <a:t>Ahmed Saleh</a:t>
            </a:r>
          </a:p>
          <a:p>
            <a:pPr rtl="0" fontAlgn="auto">
              <a:spcAft>
                <a:spcPts val="0"/>
              </a:spcAft>
              <a:buFont typeface="Arial" pitchFamily="34" charset="0"/>
              <a:buNone/>
              <a:defRPr/>
            </a:pPr>
            <a:r>
              <a:rPr lang="en-US" sz="2400" b="1" dirty="0">
                <a:solidFill>
                  <a:schemeClr val="tx1">
                    <a:lumMod val="95000"/>
                    <a:lumOff val="5000"/>
                  </a:schemeClr>
                </a:solidFill>
              </a:rPr>
              <a:t>  </a:t>
            </a:r>
            <a:r>
              <a:rPr lang="en-US" sz="2400" b="1" dirty="0" smtClean="0">
                <a:solidFill>
                  <a:schemeClr val="tx1">
                    <a:lumMod val="95000"/>
                    <a:lumOff val="5000"/>
                  </a:schemeClr>
                </a:solidFill>
              </a:rPr>
              <a:t>   </a:t>
            </a:r>
            <a:r>
              <a:rPr lang="en-US" sz="2400" b="1" dirty="0">
                <a:solidFill>
                  <a:schemeClr val="tx1">
                    <a:lumMod val="95000"/>
                    <a:lumOff val="5000"/>
                  </a:schemeClr>
                </a:solidFill>
              </a:rPr>
              <a:t>Mahdi Hussein</a:t>
            </a:r>
          </a:p>
          <a:p>
            <a:pPr rtl="0" fontAlgn="auto">
              <a:spcAft>
                <a:spcPts val="0"/>
              </a:spcAft>
              <a:buFont typeface="Arial" pitchFamily="34" charset="0"/>
              <a:buNone/>
              <a:defRPr/>
            </a:pP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Qutoof</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Khaleel</a:t>
            </a:r>
            <a:r>
              <a:rPr lang="en-US" sz="2400" b="1" dirty="0" smtClean="0">
                <a:solidFill>
                  <a:schemeClr val="tx1">
                    <a:lumMod val="95000"/>
                    <a:lumOff val="5000"/>
                  </a:schemeClr>
                </a:solidFill>
              </a:rPr>
              <a:t> </a:t>
            </a:r>
            <a:endParaRPr lang="en-US" sz="2400" b="1" dirty="0">
              <a:solidFill>
                <a:schemeClr val="tx1">
                  <a:lumMod val="95000"/>
                  <a:lumOff val="5000"/>
                </a:schemeClr>
              </a:solidFill>
            </a:endParaRPr>
          </a:p>
          <a:p>
            <a:pPr rtl="0" fontAlgn="auto">
              <a:spcAft>
                <a:spcPts val="0"/>
              </a:spcAft>
              <a:buFont typeface="Arial" pitchFamily="34" charset="0"/>
              <a:buNone/>
              <a:defRPr/>
            </a:pPr>
            <a:r>
              <a:rPr lang="en-US" sz="2400" b="1" i="1" dirty="0">
                <a:solidFill>
                  <a:schemeClr val="tx1">
                    <a:lumMod val="95000"/>
                    <a:lumOff val="5000"/>
                  </a:schemeClr>
                </a:solidFill>
              </a:rPr>
              <a:t> </a:t>
            </a:r>
            <a:r>
              <a:rPr lang="en-US" sz="2400" b="1" i="1" dirty="0" smtClean="0">
                <a:solidFill>
                  <a:schemeClr val="tx1">
                    <a:lumMod val="95000"/>
                    <a:lumOff val="5000"/>
                  </a:schemeClr>
                </a:solidFill>
              </a:rPr>
              <a:t> </a:t>
            </a:r>
            <a:r>
              <a:rPr lang="en-US" sz="2400" b="1" i="1" dirty="0">
                <a:solidFill>
                  <a:schemeClr val="tx1">
                    <a:lumMod val="95000"/>
                    <a:lumOff val="5000"/>
                  </a:schemeClr>
                </a:solidFill>
              </a:rPr>
              <a:t>Supervised </a:t>
            </a:r>
            <a:r>
              <a:rPr lang="en-US" sz="2400" b="1" i="1" dirty="0" smtClean="0">
                <a:solidFill>
                  <a:schemeClr val="tx1">
                    <a:lumMod val="95000"/>
                    <a:lumOff val="5000"/>
                  </a:schemeClr>
                </a:solidFill>
              </a:rPr>
              <a:t>By  </a:t>
            </a:r>
            <a:endParaRPr lang="en-US" sz="2400" b="1" dirty="0">
              <a:solidFill>
                <a:schemeClr val="tx1">
                  <a:lumMod val="95000"/>
                  <a:lumOff val="5000"/>
                </a:schemeClr>
              </a:solidFill>
            </a:endParaRPr>
          </a:p>
          <a:p>
            <a:pPr rtl="0" fontAlgn="auto">
              <a:spcAft>
                <a:spcPts val="0"/>
              </a:spcAft>
              <a:buFont typeface="Arial" pitchFamily="34" charset="0"/>
              <a:buNone/>
              <a:defRPr/>
            </a:pPr>
            <a:r>
              <a:rPr lang="en-US" sz="2400" b="1" dirty="0">
                <a:solidFill>
                  <a:schemeClr val="tx1">
                    <a:lumMod val="95000"/>
                    <a:lumOff val="5000"/>
                  </a:schemeClr>
                </a:solidFill>
                <a:effectLst>
                  <a:outerShdw blurRad="38100" dist="38100" dir="2700000" algn="tl">
                    <a:srgbClr val="000000">
                      <a:alpha val="43137"/>
                    </a:srgbClr>
                  </a:outerShdw>
                </a:effectLst>
              </a:rPr>
              <a:t>Dr. Salah N. </a:t>
            </a:r>
            <a:r>
              <a:rPr lang="en-US" sz="2400" b="1" dirty="0" smtClean="0">
                <a:solidFill>
                  <a:schemeClr val="tx1">
                    <a:lumMod val="95000"/>
                    <a:lumOff val="5000"/>
                  </a:schemeClr>
                </a:solidFill>
                <a:effectLst>
                  <a:outerShdw blurRad="38100" dist="38100" dir="2700000" algn="tl">
                    <a:srgbClr val="000000">
                      <a:alpha val="43137"/>
                    </a:srgbClr>
                  </a:outerShdw>
                </a:effectLst>
              </a:rPr>
              <a:t>Farhan</a:t>
            </a:r>
            <a:endParaRPr lang="ar-IQ" sz="2400" b="1" dirty="0">
              <a:solidFill>
                <a:schemeClr val="tx1">
                  <a:lumMod val="95000"/>
                  <a:lumOff val="5000"/>
                </a:schemeClr>
              </a:solidFill>
              <a:effectLst>
                <a:outerShdw blurRad="38100" dist="38100" dir="2700000" algn="tl">
                  <a:srgbClr val="000000">
                    <a:alpha val="43137"/>
                  </a:srgbClr>
                </a:outerShdw>
              </a:effectLst>
            </a:endParaRPr>
          </a:p>
        </p:txBody>
      </p:sp>
      <p:pic>
        <p:nvPicPr>
          <p:cNvPr id="13316" name="صورة 1" descr="IMG_20048498555792.jpeg"/>
          <p:cNvPicPr>
            <a:picLocks noChangeAspect="1" noChangeArrowheads="1"/>
          </p:cNvPicPr>
          <p:nvPr/>
        </p:nvPicPr>
        <p:blipFill>
          <a:blip r:embed="rId2"/>
          <a:srcRect/>
          <a:stretch>
            <a:fillRect/>
          </a:stretch>
        </p:blipFill>
        <p:spPr bwMode="auto">
          <a:xfrm>
            <a:off x="7020272" y="333375"/>
            <a:ext cx="1584176" cy="1295425"/>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A7B4D722-4A13-41B3-9162-443C1B06DA9A}" type="slidenum">
              <a:rPr lang="ar-IQ" b="1"/>
              <a:pPr>
                <a:defRPr/>
              </a:pPr>
              <a:t>1</a:t>
            </a:fld>
            <a:endParaRPr lang="ar-IQ"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a:defRPr/>
            </a:pPr>
            <a:fld id="{D4599538-45D6-4CD9-9FC0-7654B056E184}" type="slidenum">
              <a:rPr lang="ar-IQ"/>
              <a:pPr>
                <a:defRPr/>
              </a:pPr>
              <a:t>10</a:t>
            </a:fld>
            <a:endParaRPr lang="ar-IQ"/>
          </a:p>
        </p:txBody>
      </p:sp>
      <p:sp>
        <p:nvSpPr>
          <p:cNvPr id="24580" name="Rectangle 10"/>
          <p:cNvSpPr>
            <a:spLocks noChangeArrowheads="1"/>
          </p:cNvSpPr>
          <p:nvPr/>
        </p:nvSpPr>
        <p:spPr bwMode="auto">
          <a:xfrm>
            <a:off x="357188" y="0"/>
            <a:ext cx="4056062" cy="584200"/>
          </a:xfrm>
          <a:prstGeom prst="rect">
            <a:avLst/>
          </a:prstGeom>
          <a:noFill/>
          <a:ln w="9525">
            <a:noFill/>
            <a:miter lim="800000"/>
            <a:headEnd/>
            <a:tailEnd/>
          </a:ln>
        </p:spPr>
        <p:txBody>
          <a:bodyPr wrap="none">
            <a:spAutoFit/>
          </a:bodyPr>
          <a:lstStyle/>
          <a:p>
            <a:pPr algn="ctr" rtl="0"/>
            <a:r>
              <a:rPr lang="en-US" sz="3200" b="1"/>
              <a:t>Process Flow Sheet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036496"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59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67544" y="332656"/>
            <a:ext cx="8364094" cy="6153274"/>
          </a:xfrm>
          <a:ln>
            <a:solidFill>
              <a:schemeClr val="accent1"/>
            </a:solidFill>
          </a:ln>
        </p:spPr>
      </p:pic>
      <p:sp>
        <p:nvSpPr>
          <p:cNvPr id="4" name="Slide Number Placeholder 3"/>
          <p:cNvSpPr>
            <a:spLocks noGrp="1"/>
          </p:cNvSpPr>
          <p:nvPr>
            <p:ph type="sldNum" sz="quarter" idx="12"/>
          </p:nvPr>
        </p:nvSpPr>
        <p:spPr/>
        <p:txBody>
          <a:bodyPr/>
          <a:lstStyle/>
          <a:p>
            <a:pPr>
              <a:defRPr/>
            </a:pPr>
            <a:fld id="{6C14CE15-9F47-4589-900D-FA48464D9A72}" type="slidenum">
              <a:rPr lang="ar-IQ" smtClean="0"/>
              <a:pPr>
                <a:defRPr/>
              </a:pPr>
              <a:t>11</a:t>
            </a:fld>
            <a:endParaRPr lang="ar-IQ"/>
          </a:p>
        </p:txBody>
      </p:sp>
    </p:spTree>
    <p:extLst>
      <p:ext uri="{BB962C8B-B14F-4D97-AF65-F5344CB8AC3E}">
        <p14:creationId xmlns:p14="http://schemas.microsoft.com/office/powerpoint/2010/main" val="2781713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21194" y="188640"/>
            <a:ext cx="8229600" cy="6336704"/>
          </a:xfrm>
        </p:spPr>
        <p:txBody>
          <a:bodyPr/>
          <a:lstStyle/>
          <a:p>
            <a:pPr algn="ctr" rtl="0"/>
            <a:r>
              <a:rPr lang="en-US" sz="2400" b="1" dirty="0" smtClean="0">
                <a:cs typeface="Arial" charset="0"/>
              </a:rPr>
              <a:t>Material balance</a:t>
            </a:r>
          </a:p>
          <a:p>
            <a:pPr algn="l" rtl="0">
              <a:buFont typeface="Arial" charset="0"/>
              <a:buNone/>
            </a:pPr>
            <a:r>
              <a:rPr lang="en-US" sz="2000" dirty="0" smtClean="0">
                <a:cs typeface="Arial" charset="0"/>
              </a:rPr>
              <a:t> </a:t>
            </a:r>
            <a:r>
              <a:rPr lang="en-US" sz="2000" b="1" dirty="0" smtClean="0">
                <a:cs typeface="Arial" charset="0"/>
              </a:rPr>
              <a:t>material balance on evaporator</a:t>
            </a:r>
          </a:p>
          <a:p>
            <a:pPr algn="l" rtl="0">
              <a:buFont typeface="Arial" charset="0"/>
              <a:buNone/>
            </a:pPr>
            <a:r>
              <a:rPr lang="en-US" sz="1800" dirty="0" smtClean="0">
                <a:cs typeface="Arial" charset="0"/>
              </a:rPr>
              <a:t> </a:t>
            </a:r>
          </a:p>
          <a:p>
            <a:pPr algn="l" rtl="0">
              <a:buFont typeface="Arial" charset="0"/>
              <a:buNone/>
            </a:pPr>
            <a:endParaRPr lang="en-US" sz="1800" dirty="0">
              <a:cs typeface="Arial" charset="0"/>
            </a:endParaRPr>
          </a:p>
          <a:p>
            <a:pPr algn="l" rtl="0">
              <a:buFont typeface="Arial" charset="0"/>
              <a:buNone/>
            </a:pPr>
            <a:endParaRPr lang="en-US" sz="1800" dirty="0" smtClean="0">
              <a:cs typeface="Arial" charset="0"/>
            </a:endParaRPr>
          </a:p>
          <a:p>
            <a:pPr algn="l" rtl="0">
              <a:buFont typeface="Arial" charset="0"/>
              <a:buNone/>
            </a:pPr>
            <a:endParaRPr lang="en-US" sz="1800" dirty="0">
              <a:cs typeface="Arial" charset="0"/>
            </a:endParaRPr>
          </a:p>
          <a:p>
            <a:pPr algn="l" rtl="0">
              <a:buFont typeface="Arial" charset="0"/>
              <a:buNone/>
            </a:pPr>
            <a:endParaRPr lang="en-US" sz="1800" dirty="0" smtClean="0">
              <a:cs typeface="Arial" charset="0"/>
            </a:endParaRPr>
          </a:p>
          <a:p>
            <a:pPr algn="l" rtl="0">
              <a:buFont typeface="Arial" charset="0"/>
              <a:buNone/>
            </a:pPr>
            <a:endParaRPr lang="en-US" sz="1800" dirty="0">
              <a:cs typeface="Arial" charset="0"/>
            </a:endParaRPr>
          </a:p>
          <a:p>
            <a:pPr algn="l" rtl="0">
              <a:buFont typeface="Arial" charset="0"/>
              <a:buNone/>
            </a:pPr>
            <a:endParaRPr lang="en-US" sz="1800" dirty="0" smtClean="0">
              <a:cs typeface="Arial" charset="0"/>
            </a:endParaRPr>
          </a:p>
          <a:p>
            <a:pPr algn="l" rtl="0">
              <a:buFont typeface="Arial" charset="0"/>
              <a:buNone/>
            </a:pPr>
            <a:endParaRPr lang="en-US" sz="1800" dirty="0" smtClean="0">
              <a:cs typeface="Arial" charset="0"/>
            </a:endParaRPr>
          </a:p>
          <a:p>
            <a:pPr algn="l" rtl="0">
              <a:buNone/>
            </a:pPr>
            <a:r>
              <a:rPr lang="en-US" sz="1800" dirty="0" smtClean="0">
                <a:cs typeface="Arial" charset="0"/>
              </a:rPr>
              <a:t>            </a:t>
            </a:r>
          </a:p>
          <a:p>
            <a:pPr algn="l" rtl="0">
              <a:buNone/>
            </a:pPr>
            <a:r>
              <a:rPr lang="en-US" sz="1800" dirty="0">
                <a:cs typeface="Arial" charset="0"/>
              </a:rPr>
              <a:t> </a:t>
            </a:r>
            <a:r>
              <a:rPr lang="en-US" sz="1800" dirty="0" smtClean="0">
                <a:cs typeface="Arial" charset="0"/>
              </a:rPr>
              <a:t>         </a:t>
            </a:r>
            <a:endParaRPr lang="en-US" sz="1800" dirty="0">
              <a:cs typeface="Arial" charset="0"/>
            </a:endParaRPr>
          </a:p>
          <a:p>
            <a:pPr algn="l" rtl="0">
              <a:buNone/>
            </a:pPr>
            <a:r>
              <a:rPr lang="en-US" sz="1400" dirty="0" smtClean="0">
                <a:cs typeface="Arial" charset="0"/>
              </a:rPr>
              <a:t> </a:t>
            </a:r>
            <a:endParaRPr lang="en-US" sz="1400" dirty="0">
              <a:cs typeface="Arial" charset="0"/>
            </a:endParaRPr>
          </a:p>
          <a:p>
            <a:pPr algn="l" rtl="0">
              <a:buNone/>
            </a:pPr>
            <a:endParaRPr lang="en-US" sz="1800" dirty="0">
              <a:cs typeface="Arial" charset="0"/>
            </a:endParaRPr>
          </a:p>
          <a:p>
            <a:pPr algn="l" rtl="0">
              <a:buFont typeface="Arial" charset="0"/>
              <a:buNone/>
            </a:pPr>
            <a:endParaRPr lang="en-US" sz="1400" dirty="0" smtClean="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980728"/>
            <a:ext cx="7992887" cy="244827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027664501"/>
              </p:ext>
            </p:extLst>
          </p:nvPr>
        </p:nvGraphicFramePr>
        <p:xfrm>
          <a:off x="539548" y="3573016"/>
          <a:ext cx="7992890" cy="3090909"/>
        </p:xfrm>
        <a:graphic>
          <a:graphicData uri="http://schemas.openxmlformats.org/drawingml/2006/table">
            <a:tbl>
              <a:tblPr firstRow="1" firstCol="1" bandRow="1">
                <a:tableStyleId>{5C22544A-7EE6-4342-B048-85BDC9FD1C3A}</a:tableStyleId>
              </a:tblPr>
              <a:tblGrid>
                <a:gridCol w="1442326"/>
                <a:gridCol w="976575"/>
                <a:gridCol w="1006625"/>
                <a:gridCol w="1141841"/>
                <a:gridCol w="1141841"/>
                <a:gridCol w="1141841"/>
                <a:gridCol w="1141841"/>
              </a:tblGrid>
              <a:tr h="336091">
                <a:tc>
                  <a:txBody>
                    <a:bodyPr/>
                    <a:lstStyle/>
                    <a:p>
                      <a:pPr algn="ctr">
                        <a:lnSpc>
                          <a:spcPct val="150000"/>
                        </a:lnSpc>
                        <a:spcAft>
                          <a:spcPts val="0"/>
                        </a:spcAft>
                      </a:pPr>
                      <a:r>
                        <a:rPr lang="en-US" sz="1400" dirty="0">
                          <a:effectLst/>
                        </a:rPr>
                        <a:t>Stream No</a:t>
                      </a:r>
                      <a:endParaRPr lang="en-US" sz="1100" dirty="0">
                        <a:effectLst/>
                        <a:latin typeface="Calibri"/>
                        <a:ea typeface="Calibri"/>
                        <a:cs typeface="Arial"/>
                      </a:endParaRPr>
                    </a:p>
                  </a:txBody>
                  <a:tcPr marL="68580" marR="68580" marT="0" marB="0"/>
                </a:tc>
                <a:tc gridSpan="2">
                  <a:txBody>
                    <a:bodyPr/>
                    <a:lstStyle/>
                    <a:p>
                      <a:pPr algn="ctr">
                        <a:lnSpc>
                          <a:spcPct val="150000"/>
                        </a:lnSpc>
                        <a:spcAft>
                          <a:spcPts val="0"/>
                        </a:spcAft>
                      </a:pPr>
                      <a:r>
                        <a:rPr lang="en-US" sz="1800" dirty="0" smtClean="0">
                          <a:effectLst/>
                          <a:latin typeface="Calibri"/>
                          <a:ea typeface="Calibri"/>
                          <a:cs typeface="Arial"/>
                        </a:rPr>
                        <a:t>IN</a:t>
                      </a:r>
                      <a:endParaRPr lang="en-US" sz="1800" dirty="0">
                        <a:effectLst/>
                        <a:latin typeface="Calibri"/>
                        <a:ea typeface="Calibri"/>
                        <a:cs typeface="Arial"/>
                      </a:endParaRPr>
                    </a:p>
                  </a:txBody>
                  <a:tcPr marL="68580" marR="68580" marT="0" marB="0"/>
                </a:tc>
                <a:tc hMerge="1">
                  <a:txBody>
                    <a:bodyPr/>
                    <a:lstStyle/>
                    <a:p>
                      <a:pPr rtl="1"/>
                      <a:endParaRPr lang="ar-IQ"/>
                    </a:p>
                  </a:txBody>
                  <a:tcPr/>
                </a:tc>
                <a:tc gridSpan="2">
                  <a:txBody>
                    <a:bodyPr/>
                    <a:lstStyle/>
                    <a:p>
                      <a:pPr algn="ctr">
                        <a:lnSpc>
                          <a:spcPct val="150000"/>
                        </a:lnSpc>
                        <a:spcAft>
                          <a:spcPts val="0"/>
                        </a:spcAft>
                      </a:pPr>
                      <a:r>
                        <a:rPr lang="en-US" sz="1800" dirty="0" smtClean="0">
                          <a:effectLst/>
                          <a:latin typeface="+mn-lt"/>
                          <a:ea typeface="+mn-ea"/>
                          <a:cs typeface="+mn-cs"/>
                        </a:rPr>
                        <a:t>OUT</a:t>
                      </a:r>
                      <a:endParaRPr lang="en-US" sz="1800" dirty="0">
                        <a:effectLst/>
                        <a:latin typeface="Calibri"/>
                        <a:ea typeface="Calibri"/>
                        <a:cs typeface="Arial"/>
                      </a:endParaRPr>
                    </a:p>
                  </a:txBody>
                  <a:tcPr marL="68580" marR="68580" marT="0" marB="0"/>
                </a:tc>
                <a:tc hMerge="1">
                  <a:txBody>
                    <a:bodyPr/>
                    <a:lstStyle/>
                    <a:p>
                      <a:pPr rtl="1"/>
                      <a:endParaRPr lang="ar-IQ"/>
                    </a:p>
                  </a:txBody>
                  <a:tcPr/>
                </a:tc>
                <a:tc gridSpan="2">
                  <a:txBody>
                    <a:bodyPr/>
                    <a:lstStyle/>
                    <a:p>
                      <a:pPr algn="ctr">
                        <a:lnSpc>
                          <a:spcPct val="150000"/>
                        </a:lnSpc>
                        <a:spcAft>
                          <a:spcPts val="0"/>
                        </a:spcAft>
                      </a:pPr>
                      <a:r>
                        <a:rPr lang="en-US" sz="1800" dirty="0" smtClean="0">
                          <a:effectLst/>
                          <a:latin typeface="Calibri"/>
                          <a:ea typeface="Calibri"/>
                          <a:cs typeface="Arial"/>
                        </a:rPr>
                        <a:t>OUT</a:t>
                      </a:r>
                      <a:endParaRPr lang="en-US" sz="1800" dirty="0">
                        <a:effectLst/>
                        <a:latin typeface="Calibri"/>
                        <a:ea typeface="Calibri"/>
                        <a:cs typeface="Arial"/>
                      </a:endParaRPr>
                    </a:p>
                  </a:txBody>
                  <a:tcPr marL="68580" marR="68580" marT="0" marB="0"/>
                </a:tc>
                <a:tc hMerge="1">
                  <a:txBody>
                    <a:bodyPr/>
                    <a:lstStyle/>
                    <a:p>
                      <a:pPr rtl="1"/>
                      <a:endParaRPr lang="ar-IQ"/>
                    </a:p>
                  </a:txBody>
                  <a:tcPr/>
                </a:tc>
              </a:tr>
              <a:tr h="672182">
                <a:tc>
                  <a:txBody>
                    <a:bodyPr/>
                    <a:lstStyle/>
                    <a:p>
                      <a:pPr algn="ctr">
                        <a:lnSpc>
                          <a:spcPct val="150000"/>
                        </a:lnSpc>
                        <a:spcAft>
                          <a:spcPts val="0"/>
                        </a:spcAft>
                      </a:pPr>
                      <a:r>
                        <a:rPr lang="en-US" sz="1400">
                          <a:effectLst/>
                        </a:rPr>
                        <a:t>Component flow rate</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endParaRPr>
                    </a:p>
                    <a:p>
                      <a:pPr algn="ctr">
                        <a:lnSpc>
                          <a:spcPct val="150000"/>
                        </a:lnSpc>
                        <a:spcAft>
                          <a:spcPts val="0"/>
                        </a:spcAft>
                      </a:pPr>
                      <a:r>
                        <a:rPr lang="en-US" sz="1400">
                          <a:effectLst/>
                        </a:rPr>
                        <a:t>Kg/hr</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dirty="0">
                          <a:effectLst/>
                        </a:rPr>
                        <a:t> </a:t>
                      </a:r>
                      <a:endParaRPr lang="en-US" sz="1100" dirty="0">
                        <a:effectLst/>
                      </a:endParaRPr>
                    </a:p>
                    <a:p>
                      <a:pPr algn="ctr">
                        <a:lnSpc>
                          <a:spcPct val="150000"/>
                        </a:lnSpc>
                        <a:spcAft>
                          <a:spcPts val="0"/>
                        </a:spcAft>
                      </a:pPr>
                      <a:r>
                        <a:rPr lang="en-US" sz="1400" dirty="0" err="1">
                          <a:effectLst/>
                        </a:rPr>
                        <a:t>Kmol</a:t>
                      </a:r>
                      <a:r>
                        <a:rPr lang="en-US" sz="1400" dirty="0">
                          <a:effectLst/>
                        </a:rPr>
                        <a:t>/</a:t>
                      </a:r>
                      <a:r>
                        <a:rPr lang="en-US" sz="1400" dirty="0" err="1">
                          <a:effectLst/>
                        </a:rPr>
                        <a:t>hr</a:t>
                      </a:r>
                      <a:endParaRPr lang="en-US" sz="1100" dirty="0">
                        <a:effectLst/>
                        <a:latin typeface="Calibri"/>
                        <a:ea typeface="Calibri"/>
                        <a:cs typeface="Arial"/>
                      </a:endParaRPr>
                    </a:p>
                  </a:txBody>
                  <a:tcPr marL="68580" marR="68580" marT="0" marB="0"/>
                </a:tc>
                <a:tc>
                  <a:txBody>
                    <a:bodyPr/>
                    <a:lstStyle/>
                    <a:p>
                      <a:pPr algn="ctr">
                        <a:lnSpc>
                          <a:spcPct val="150000"/>
                        </a:lnSpc>
                        <a:spcAft>
                          <a:spcPts val="0"/>
                        </a:spcAft>
                      </a:pPr>
                      <a:r>
                        <a:rPr lang="en-US" sz="1400" dirty="0">
                          <a:effectLst/>
                        </a:rPr>
                        <a:t> </a:t>
                      </a:r>
                      <a:endParaRPr lang="en-US" sz="1100" dirty="0">
                        <a:effectLst/>
                      </a:endParaRPr>
                    </a:p>
                    <a:p>
                      <a:pPr algn="ctr">
                        <a:lnSpc>
                          <a:spcPct val="150000"/>
                        </a:lnSpc>
                        <a:spcAft>
                          <a:spcPts val="0"/>
                        </a:spcAft>
                      </a:pPr>
                      <a:r>
                        <a:rPr lang="en-US" sz="1400" dirty="0">
                          <a:effectLst/>
                        </a:rPr>
                        <a:t>Kg/</a:t>
                      </a:r>
                      <a:r>
                        <a:rPr lang="en-US" sz="1400" dirty="0" err="1">
                          <a:effectLst/>
                        </a:rPr>
                        <a:t>hr</a:t>
                      </a:r>
                      <a:endParaRPr lang="en-US" sz="1100" dirty="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endParaRPr>
                    </a:p>
                    <a:p>
                      <a:pPr algn="ctr">
                        <a:lnSpc>
                          <a:spcPct val="150000"/>
                        </a:lnSpc>
                        <a:spcAft>
                          <a:spcPts val="0"/>
                        </a:spcAft>
                      </a:pPr>
                      <a:r>
                        <a:rPr lang="en-US" sz="1400">
                          <a:effectLst/>
                        </a:rPr>
                        <a:t>Kmol/hr</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endParaRPr>
                    </a:p>
                    <a:p>
                      <a:pPr algn="ctr">
                        <a:lnSpc>
                          <a:spcPct val="150000"/>
                        </a:lnSpc>
                        <a:spcAft>
                          <a:spcPts val="0"/>
                        </a:spcAft>
                      </a:pPr>
                      <a:r>
                        <a:rPr lang="en-US" sz="1400">
                          <a:effectLst/>
                        </a:rPr>
                        <a:t>Kg/hr</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endParaRPr>
                    </a:p>
                    <a:p>
                      <a:pPr algn="ctr">
                        <a:lnSpc>
                          <a:spcPct val="150000"/>
                        </a:lnSpc>
                        <a:spcAft>
                          <a:spcPts val="0"/>
                        </a:spcAft>
                      </a:pPr>
                      <a:r>
                        <a:rPr lang="en-US" sz="1400">
                          <a:effectLst/>
                        </a:rPr>
                        <a:t>Kmol/hr</a:t>
                      </a:r>
                      <a:endParaRPr lang="en-US" sz="1100">
                        <a:effectLst/>
                        <a:latin typeface="Calibri"/>
                        <a:ea typeface="Calibri"/>
                        <a:cs typeface="Arial"/>
                      </a:endParaRPr>
                    </a:p>
                  </a:txBody>
                  <a:tcPr marL="68580" marR="68580" marT="0" marB="0"/>
                </a:tc>
              </a:tr>
              <a:tr h="336091">
                <a:tc>
                  <a:txBody>
                    <a:bodyPr/>
                    <a:lstStyle/>
                    <a:p>
                      <a:pPr algn="ctr">
                        <a:lnSpc>
                          <a:spcPct val="150000"/>
                        </a:lnSpc>
                        <a:spcAft>
                          <a:spcPts val="0"/>
                        </a:spcAft>
                      </a:pPr>
                      <a:r>
                        <a:rPr lang="en-US" sz="1400">
                          <a:effectLst/>
                        </a:rPr>
                        <a:t>Citric acid</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6944.64</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36.17</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6944.64</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36.17</a:t>
                      </a:r>
                      <a:endParaRPr lang="en-US" sz="1100">
                        <a:effectLst/>
                        <a:latin typeface="Calibri"/>
                        <a:ea typeface="Calibri"/>
                        <a:cs typeface="Arial"/>
                      </a:endParaRPr>
                    </a:p>
                  </a:txBody>
                  <a:tcPr marL="68580" marR="68580" marT="0" marB="0"/>
                </a:tc>
              </a:tr>
              <a:tr h="336091">
                <a:tc>
                  <a:txBody>
                    <a:bodyPr/>
                    <a:lstStyle/>
                    <a:p>
                      <a:pPr algn="ctr">
                        <a:lnSpc>
                          <a:spcPct val="150000"/>
                        </a:lnSpc>
                        <a:spcAft>
                          <a:spcPts val="0"/>
                        </a:spcAft>
                      </a:pPr>
                      <a:r>
                        <a:rPr lang="en-US" sz="1400">
                          <a:effectLst/>
                        </a:rPr>
                        <a:t>Water </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685.28</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38.071</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616.752</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34.264</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68.526</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3.807</a:t>
                      </a:r>
                      <a:endParaRPr lang="en-US" sz="1100">
                        <a:effectLst/>
                        <a:latin typeface="Calibri"/>
                        <a:ea typeface="Calibri"/>
                        <a:cs typeface="Arial"/>
                      </a:endParaRPr>
                    </a:p>
                  </a:txBody>
                  <a:tcPr marL="68580" marR="68580" marT="0" marB="0"/>
                </a:tc>
              </a:tr>
              <a:tr h="336091">
                <a:tc>
                  <a:txBody>
                    <a:bodyPr/>
                    <a:lstStyle/>
                    <a:p>
                      <a:pPr algn="ctr">
                        <a:lnSpc>
                          <a:spcPct val="150000"/>
                        </a:lnSpc>
                        <a:spcAft>
                          <a:spcPts val="0"/>
                        </a:spcAft>
                      </a:pPr>
                      <a:r>
                        <a:rPr lang="en-US" sz="1400">
                          <a:effectLst/>
                        </a:rPr>
                        <a:t>Lime slurry</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3038.56</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54.26</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3038.56</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54.26</a:t>
                      </a:r>
                      <a:endParaRPr lang="en-US" sz="1100">
                        <a:effectLst/>
                        <a:latin typeface="Calibri"/>
                        <a:ea typeface="Calibri"/>
                        <a:cs typeface="Arial"/>
                      </a:endParaRPr>
                    </a:p>
                  </a:txBody>
                  <a:tcPr marL="68580" marR="68580" marT="0" marB="0"/>
                </a:tc>
              </a:tr>
              <a:tr h="336091">
                <a:tc>
                  <a:txBody>
                    <a:bodyPr/>
                    <a:lstStyle/>
                    <a:p>
                      <a:pPr algn="ctr">
                        <a:lnSpc>
                          <a:spcPct val="150000"/>
                        </a:lnSpc>
                        <a:spcAft>
                          <a:spcPts val="0"/>
                        </a:spcAft>
                      </a:pPr>
                      <a:r>
                        <a:rPr lang="en-US" sz="1400">
                          <a:effectLst/>
                        </a:rPr>
                        <a:t>Sulfuric acid</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3544.66</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36.17</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3544.66</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36.17</a:t>
                      </a:r>
                      <a:endParaRPr lang="en-US" sz="1100">
                        <a:effectLst/>
                        <a:latin typeface="Calibri"/>
                        <a:ea typeface="Calibri"/>
                        <a:cs typeface="Arial"/>
                      </a:endParaRPr>
                    </a:p>
                  </a:txBody>
                  <a:tcPr marL="68580" marR="68580" marT="0" marB="0"/>
                </a:tc>
              </a:tr>
              <a:tr h="662883">
                <a:tc>
                  <a:txBody>
                    <a:bodyPr/>
                    <a:lstStyle/>
                    <a:p>
                      <a:pPr algn="ctr">
                        <a:lnSpc>
                          <a:spcPct val="150000"/>
                        </a:lnSpc>
                        <a:spcAft>
                          <a:spcPts val="0"/>
                        </a:spcAft>
                      </a:pPr>
                      <a:r>
                        <a:rPr lang="en-US" sz="1400">
                          <a:effectLst/>
                        </a:rPr>
                        <a:t>Total </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14213.14</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dirty="0">
                          <a:effectLst/>
                        </a:rPr>
                        <a:t>164.671</a:t>
                      </a:r>
                      <a:endParaRPr lang="en-US" sz="1100" dirty="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616.752</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34.264</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1359.386</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dirty="0">
                          <a:effectLst/>
                        </a:rPr>
                        <a:t>130.407</a:t>
                      </a:r>
                      <a:endParaRPr lang="en-US" sz="1100" dirty="0">
                        <a:effectLst/>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20680"/>
          </a:xfrm>
        </p:spPr>
        <p:txBody>
          <a:bodyPr/>
          <a:lstStyle/>
          <a:p>
            <a:pPr marL="914400" lvl="2" indent="0" algn="l">
              <a:buNone/>
            </a:pPr>
            <a:r>
              <a:rPr lang="en-US" sz="2000" b="1" dirty="0" smtClean="0"/>
              <a:t>Material balance on centrifugal</a:t>
            </a:r>
          </a:p>
          <a:p>
            <a:pPr marL="914400" lvl="2" indent="0" algn="l">
              <a:buNone/>
            </a:pPr>
            <a:endParaRPr lang="en-US" sz="2000" b="1" dirty="0" smtClean="0"/>
          </a:p>
          <a:p>
            <a:pPr marL="914400" lvl="2" indent="0" algn="l">
              <a:buNone/>
            </a:pPr>
            <a:endParaRPr lang="en-US" sz="2000" b="1" dirty="0"/>
          </a:p>
          <a:p>
            <a:pPr marL="914400" lvl="2" indent="0" algn="l">
              <a:buNone/>
            </a:pPr>
            <a:endParaRPr lang="en-US" sz="2000" b="1" dirty="0" smtClean="0"/>
          </a:p>
          <a:p>
            <a:pPr marL="914400" lvl="2" indent="0" algn="l">
              <a:buNone/>
            </a:pPr>
            <a:endParaRPr lang="en-US" sz="2000" b="1" dirty="0"/>
          </a:p>
          <a:p>
            <a:pPr marL="914400" lvl="2" indent="0" algn="l">
              <a:buNone/>
            </a:pPr>
            <a:endParaRPr lang="en-US" sz="2000" b="1" dirty="0" smtClean="0"/>
          </a:p>
          <a:p>
            <a:pPr marL="914400" lvl="2" indent="0" algn="l">
              <a:buNone/>
            </a:pPr>
            <a:endParaRPr lang="en-US" sz="2000" b="1" dirty="0"/>
          </a:p>
          <a:p>
            <a:pPr marL="914400" lvl="2" indent="0" algn="l">
              <a:buNone/>
            </a:pPr>
            <a:endParaRPr lang="en-US" sz="2000" b="1" dirty="0" smtClean="0"/>
          </a:p>
          <a:p>
            <a:pPr marL="914400" lvl="2" indent="0" algn="l">
              <a:buNone/>
            </a:pPr>
            <a:endParaRPr lang="ar-IQ" sz="2000" b="1" dirty="0"/>
          </a:p>
        </p:txBody>
      </p:sp>
      <p:sp>
        <p:nvSpPr>
          <p:cNvPr id="4" name="Slide Number Placeholder 3"/>
          <p:cNvSpPr>
            <a:spLocks noGrp="1"/>
          </p:cNvSpPr>
          <p:nvPr>
            <p:ph type="sldNum" sz="quarter" idx="12"/>
          </p:nvPr>
        </p:nvSpPr>
        <p:spPr/>
        <p:txBody>
          <a:bodyPr/>
          <a:lstStyle/>
          <a:p>
            <a:pPr>
              <a:defRPr/>
            </a:pPr>
            <a:fld id="{6C14CE15-9F47-4589-900D-FA48464D9A72}" type="slidenum">
              <a:rPr lang="ar-IQ" smtClean="0"/>
              <a:pPr>
                <a:defRPr/>
              </a:pPr>
              <a:t>13</a:t>
            </a:fld>
            <a:endParaRPr lang="ar-IQ"/>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836712"/>
            <a:ext cx="8352928" cy="230425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304061476"/>
              </p:ext>
            </p:extLst>
          </p:nvPr>
        </p:nvGraphicFramePr>
        <p:xfrm>
          <a:off x="395537" y="3356992"/>
          <a:ext cx="8352927" cy="3322201"/>
        </p:xfrm>
        <a:graphic>
          <a:graphicData uri="http://schemas.openxmlformats.org/drawingml/2006/table">
            <a:tbl>
              <a:tblPr firstRow="1" firstCol="1" bandRow="1">
                <a:tableStyleId>{5C22544A-7EE6-4342-B048-85BDC9FD1C3A}</a:tableStyleId>
              </a:tblPr>
              <a:tblGrid>
                <a:gridCol w="1430163"/>
                <a:gridCol w="968339"/>
                <a:gridCol w="1034550"/>
                <a:gridCol w="1123108"/>
                <a:gridCol w="1123108"/>
                <a:gridCol w="1123108"/>
                <a:gridCol w="1550551"/>
              </a:tblGrid>
              <a:tr h="368935">
                <a:tc>
                  <a:txBody>
                    <a:bodyPr/>
                    <a:lstStyle/>
                    <a:p>
                      <a:pPr algn="ctr">
                        <a:lnSpc>
                          <a:spcPct val="150000"/>
                        </a:lnSpc>
                        <a:spcAft>
                          <a:spcPts val="0"/>
                        </a:spcAft>
                      </a:pPr>
                      <a:r>
                        <a:rPr lang="en-US" sz="1400" dirty="0">
                          <a:effectLst/>
                        </a:rPr>
                        <a:t>Stream No</a:t>
                      </a:r>
                      <a:endParaRPr lang="en-US" sz="1100" dirty="0">
                        <a:effectLst/>
                        <a:latin typeface="Calibri"/>
                        <a:ea typeface="Calibri"/>
                        <a:cs typeface="Arial"/>
                      </a:endParaRPr>
                    </a:p>
                  </a:txBody>
                  <a:tcPr marL="68580" marR="68580" marT="0" marB="0"/>
                </a:tc>
                <a:tc gridSpan="2">
                  <a:txBody>
                    <a:bodyPr/>
                    <a:lstStyle/>
                    <a:p>
                      <a:pPr algn="ctr">
                        <a:lnSpc>
                          <a:spcPct val="150000"/>
                        </a:lnSpc>
                        <a:spcAft>
                          <a:spcPts val="0"/>
                        </a:spcAft>
                      </a:pPr>
                      <a:r>
                        <a:rPr lang="en-US" sz="1800" dirty="0" smtClean="0">
                          <a:effectLst/>
                          <a:latin typeface="Calibri"/>
                          <a:ea typeface="Calibri"/>
                          <a:cs typeface="Arial"/>
                        </a:rPr>
                        <a:t>IN</a:t>
                      </a:r>
                      <a:endParaRPr lang="en-US" sz="1800" dirty="0">
                        <a:effectLst/>
                        <a:latin typeface="Calibri"/>
                        <a:ea typeface="Calibri"/>
                        <a:cs typeface="Arial"/>
                      </a:endParaRPr>
                    </a:p>
                  </a:txBody>
                  <a:tcPr marL="68580" marR="68580" marT="0" marB="0"/>
                </a:tc>
                <a:tc hMerge="1">
                  <a:txBody>
                    <a:bodyPr/>
                    <a:lstStyle/>
                    <a:p>
                      <a:pPr rtl="1"/>
                      <a:endParaRPr lang="ar-IQ"/>
                    </a:p>
                  </a:txBody>
                  <a:tcPr/>
                </a:tc>
                <a:tc gridSpan="2">
                  <a:txBody>
                    <a:bodyPr/>
                    <a:lstStyle/>
                    <a:p>
                      <a:pPr algn="ctr">
                        <a:lnSpc>
                          <a:spcPct val="150000"/>
                        </a:lnSpc>
                        <a:spcAft>
                          <a:spcPts val="0"/>
                        </a:spcAft>
                      </a:pPr>
                      <a:r>
                        <a:rPr lang="en-US" sz="1800" dirty="0" smtClean="0">
                          <a:effectLst/>
                          <a:latin typeface="Calibri"/>
                          <a:ea typeface="Calibri"/>
                          <a:cs typeface="Arial"/>
                        </a:rPr>
                        <a:t>OUT</a:t>
                      </a:r>
                      <a:endParaRPr lang="en-US" sz="1800" dirty="0">
                        <a:effectLst/>
                        <a:latin typeface="Calibri"/>
                        <a:ea typeface="Calibri"/>
                        <a:cs typeface="Arial"/>
                      </a:endParaRPr>
                    </a:p>
                  </a:txBody>
                  <a:tcPr marL="68580" marR="68580" marT="0" marB="0"/>
                </a:tc>
                <a:tc hMerge="1">
                  <a:txBody>
                    <a:bodyPr/>
                    <a:lstStyle/>
                    <a:p>
                      <a:pPr rtl="1"/>
                      <a:endParaRPr lang="ar-IQ"/>
                    </a:p>
                  </a:txBody>
                  <a:tcPr/>
                </a:tc>
                <a:tc gridSpan="2">
                  <a:txBody>
                    <a:bodyPr/>
                    <a:lstStyle/>
                    <a:p>
                      <a:pPr algn="ctr">
                        <a:lnSpc>
                          <a:spcPct val="150000"/>
                        </a:lnSpc>
                        <a:spcAft>
                          <a:spcPts val="0"/>
                        </a:spcAft>
                      </a:pPr>
                      <a:r>
                        <a:rPr lang="en-US" sz="1800" dirty="0" smtClean="0">
                          <a:effectLst/>
                          <a:latin typeface="Calibri"/>
                          <a:ea typeface="Calibri"/>
                          <a:cs typeface="Arial"/>
                        </a:rPr>
                        <a:t>OUT</a:t>
                      </a:r>
                      <a:endParaRPr lang="en-US" sz="1800" dirty="0">
                        <a:effectLst/>
                        <a:latin typeface="Calibri"/>
                        <a:ea typeface="Calibri"/>
                        <a:cs typeface="Arial"/>
                      </a:endParaRPr>
                    </a:p>
                  </a:txBody>
                  <a:tcPr marL="68580" marR="68580" marT="0" marB="0"/>
                </a:tc>
                <a:tc hMerge="1">
                  <a:txBody>
                    <a:bodyPr/>
                    <a:lstStyle/>
                    <a:p>
                      <a:pPr rtl="1"/>
                      <a:endParaRPr lang="ar-IQ"/>
                    </a:p>
                  </a:txBody>
                  <a:tcPr/>
                </a:tc>
              </a:tr>
              <a:tr h="737206">
                <a:tc>
                  <a:txBody>
                    <a:bodyPr/>
                    <a:lstStyle/>
                    <a:p>
                      <a:pPr algn="ctr">
                        <a:lnSpc>
                          <a:spcPct val="150000"/>
                        </a:lnSpc>
                        <a:spcAft>
                          <a:spcPts val="0"/>
                        </a:spcAft>
                      </a:pPr>
                      <a:r>
                        <a:rPr lang="en-US" sz="1400">
                          <a:effectLst/>
                        </a:rPr>
                        <a:t>Component flow rate</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dirty="0">
                          <a:effectLst/>
                        </a:rPr>
                        <a:t> </a:t>
                      </a:r>
                      <a:endParaRPr lang="en-US" sz="1100" dirty="0">
                        <a:effectLst/>
                      </a:endParaRPr>
                    </a:p>
                    <a:p>
                      <a:pPr algn="ctr">
                        <a:lnSpc>
                          <a:spcPct val="150000"/>
                        </a:lnSpc>
                        <a:spcAft>
                          <a:spcPts val="0"/>
                        </a:spcAft>
                      </a:pPr>
                      <a:r>
                        <a:rPr lang="en-US" sz="1400" dirty="0">
                          <a:effectLst/>
                        </a:rPr>
                        <a:t>Kg/</a:t>
                      </a:r>
                      <a:r>
                        <a:rPr lang="en-US" sz="1400" dirty="0" err="1">
                          <a:effectLst/>
                        </a:rPr>
                        <a:t>hr</a:t>
                      </a:r>
                      <a:endParaRPr lang="en-US" sz="1100" dirty="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endParaRPr>
                    </a:p>
                    <a:p>
                      <a:pPr algn="ctr">
                        <a:lnSpc>
                          <a:spcPct val="150000"/>
                        </a:lnSpc>
                        <a:spcAft>
                          <a:spcPts val="0"/>
                        </a:spcAft>
                      </a:pPr>
                      <a:r>
                        <a:rPr lang="en-US" sz="1400">
                          <a:effectLst/>
                        </a:rPr>
                        <a:t>Kmol/hr</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endParaRPr>
                    </a:p>
                    <a:p>
                      <a:pPr algn="ctr">
                        <a:lnSpc>
                          <a:spcPct val="150000"/>
                        </a:lnSpc>
                        <a:spcAft>
                          <a:spcPts val="0"/>
                        </a:spcAft>
                      </a:pPr>
                      <a:r>
                        <a:rPr lang="en-US" sz="1400">
                          <a:effectLst/>
                        </a:rPr>
                        <a:t>Kg/hr</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endParaRPr>
                    </a:p>
                    <a:p>
                      <a:pPr algn="ctr">
                        <a:lnSpc>
                          <a:spcPct val="150000"/>
                        </a:lnSpc>
                        <a:spcAft>
                          <a:spcPts val="0"/>
                        </a:spcAft>
                      </a:pPr>
                      <a:r>
                        <a:rPr lang="en-US" sz="1400">
                          <a:effectLst/>
                        </a:rPr>
                        <a:t>Kmol/hr</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endParaRPr>
                    </a:p>
                    <a:p>
                      <a:pPr algn="ctr">
                        <a:lnSpc>
                          <a:spcPct val="150000"/>
                        </a:lnSpc>
                        <a:spcAft>
                          <a:spcPts val="0"/>
                        </a:spcAft>
                      </a:pPr>
                      <a:r>
                        <a:rPr lang="en-US" sz="1400">
                          <a:effectLst/>
                        </a:rPr>
                        <a:t>Kg/hr</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dirty="0">
                          <a:effectLst/>
                        </a:rPr>
                        <a:t> </a:t>
                      </a:r>
                      <a:endParaRPr lang="en-US" sz="1100" dirty="0">
                        <a:effectLst/>
                      </a:endParaRPr>
                    </a:p>
                    <a:p>
                      <a:pPr algn="ctr">
                        <a:lnSpc>
                          <a:spcPct val="150000"/>
                        </a:lnSpc>
                        <a:spcAft>
                          <a:spcPts val="0"/>
                        </a:spcAft>
                      </a:pPr>
                      <a:r>
                        <a:rPr lang="en-US" sz="1400" dirty="0" err="1" smtClean="0">
                          <a:effectLst/>
                        </a:rPr>
                        <a:t>Kmol</a:t>
                      </a:r>
                      <a:r>
                        <a:rPr lang="en-US" sz="1400" dirty="0" smtClean="0">
                          <a:effectLst/>
                        </a:rPr>
                        <a:t>/</a:t>
                      </a:r>
                      <a:r>
                        <a:rPr lang="en-US" sz="1400" dirty="0" err="1" smtClean="0">
                          <a:effectLst/>
                        </a:rPr>
                        <a:t>hr</a:t>
                      </a:r>
                      <a:endParaRPr lang="en-US" sz="1100" dirty="0">
                        <a:effectLst/>
                        <a:latin typeface="Calibri"/>
                        <a:ea typeface="Calibri"/>
                        <a:cs typeface="Arial"/>
                      </a:endParaRPr>
                    </a:p>
                  </a:txBody>
                  <a:tcPr marL="68580" marR="68580" marT="0" marB="0"/>
                </a:tc>
              </a:tr>
              <a:tr h="368603">
                <a:tc>
                  <a:txBody>
                    <a:bodyPr/>
                    <a:lstStyle/>
                    <a:p>
                      <a:pPr algn="ctr">
                        <a:lnSpc>
                          <a:spcPct val="150000"/>
                        </a:lnSpc>
                        <a:spcAft>
                          <a:spcPts val="0"/>
                        </a:spcAft>
                      </a:pPr>
                      <a:r>
                        <a:rPr lang="en-US" sz="1400" dirty="0">
                          <a:effectLst/>
                        </a:rPr>
                        <a:t>Citric acid</a:t>
                      </a:r>
                      <a:endParaRPr lang="en-US" sz="1100" dirty="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6944.64</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36.17</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6944.64</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36.17</a:t>
                      </a:r>
                      <a:endParaRPr lang="en-US" sz="1100">
                        <a:effectLst/>
                        <a:latin typeface="Calibri"/>
                        <a:ea typeface="Calibri"/>
                        <a:cs typeface="Arial"/>
                      </a:endParaRPr>
                    </a:p>
                  </a:txBody>
                  <a:tcPr marL="68580" marR="68580" marT="0" marB="0"/>
                </a:tc>
              </a:tr>
              <a:tr h="368603">
                <a:tc>
                  <a:txBody>
                    <a:bodyPr/>
                    <a:lstStyle/>
                    <a:p>
                      <a:pPr algn="ctr">
                        <a:lnSpc>
                          <a:spcPct val="150000"/>
                        </a:lnSpc>
                        <a:spcAft>
                          <a:spcPts val="0"/>
                        </a:spcAft>
                      </a:pPr>
                      <a:r>
                        <a:rPr lang="en-US" sz="1400">
                          <a:effectLst/>
                        </a:rPr>
                        <a:t>Water </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34.263</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1.9035</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34.263</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1.9035</a:t>
                      </a:r>
                      <a:endParaRPr lang="en-US" sz="1100">
                        <a:effectLst/>
                        <a:latin typeface="Calibri"/>
                        <a:ea typeface="Calibri"/>
                        <a:cs typeface="Arial"/>
                      </a:endParaRPr>
                    </a:p>
                  </a:txBody>
                  <a:tcPr marL="68580" marR="68580" marT="0" marB="0"/>
                </a:tc>
              </a:tr>
              <a:tr h="368603">
                <a:tc>
                  <a:txBody>
                    <a:bodyPr/>
                    <a:lstStyle/>
                    <a:p>
                      <a:pPr algn="ctr">
                        <a:lnSpc>
                          <a:spcPct val="150000"/>
                        </a:lnSpc>
                        <a:spcAft>
                          <a:spcPts val="0"/>
                        </a:spcAft>
                      </a:pPr>
                      <a:r>
                        <a:rPr lang="en-US" sz="1400">
                          <a:effectLst/>
                        </a:rPr>
                        <a:t>Lime slurry</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3038.56</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54.26</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3038.56</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54.26</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latin typeface="Calibri"/>
                        <a:ea typeface="Calibri"/>
                        <a:cs typeface="Arial"/>
                      </a:endParaRPr>
                    </a:p>
                  </a:txBody>
                  <a:tcPr marL="68580" marR="68580" marT="0" marB="0"/>
                </a:tc>
              </a:tr>
              <a:tr h="368603">
                <a:tc>
                  <a:txBody>
                    <a:bodyPr/>
                    <a:lstStyle/>
                    <a:p>
                      <a:pPr algn="ctr">
                        <a:lnSpc>
                          <a:spcPct val="150000"/>
                        </a:lnSpc>
                        <a:spcAft>
                          <a:spcPts val="0"/>
                        </a:spcAft>
                      </a:pPr>
                      <a:r>
                        <a:rPr lang="en-US" sz="1400">
                          <a:effectLst/>
                        </a:rPr>
                        <a:t>Sulfuric acid</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3544.66</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36.17</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3544.66</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36.17</a:t>
                      </a:r>
                      <a:endParaRPr lang="en-US" sz="1100">
                        <a:effectLst/>
                        <a:latin typeface="Calibri"/>
                        <a:ea typeface="Calibri"/>
                        <a:cs typeface="Arial"/>
                      </a:endParaRPr>
                    </a:p>
                  </a:txBody>
                  <a:tcPr marL="68580" marR="68580" marT="0" marB="0"/>
                </a:tc>
              </a:tr>
              <a:tr h="699103">
                <a:tc>
                  <a:txBody>
                    <a:bodyPr/>
                    <a:lstStyle/>
                    <a:p>
                      <a:pPr algn="ctr">
                        <a:lnSpc>
                          <a:spcPct val="150000"/>
                        </a:lnSpc>
                        <a:spcAft>
                          <a:spcPts val="0"/>
                        </a:spcAft>
                      </a:pPr>
                      <a:r>
                        <a:rPr lang="en-US" sz="1400">
                          <a:effectLst/>
                        </a:rPr>
                        <a:t>Total </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13562.12</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128.503</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3038.56</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54.26</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10523.56</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dirty="0">
                          <a:effectLst/>
                        </a:rPr>
                        <a:t>74.2435</a:t>
                      </a:r>
                      <a:endParaRPr lang="en-US" sz="11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1293308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pPr>
              <a:defRPr/>
            </a:pPr>
            <a:fld id="{CE1DFC84-CFDC-4B2E-B372-509083591AFB}" type="slidenum">
              <a:rPr lang="ar-IQ"/>
              <a:pPr>
                <a:defRPr/>
              </a:pPr>
              <a:t>14</a:t>
            </a:fld>
            <a:endParaRPr lang="ar-IQ"/>
          </a:p>
        </p:txBody>
      </p:sp>
      <p:sp>
        <p:nvSpPr>
          <p:cNvPr id="2" name="Content Placeholder 1"/>
          <p:cNvSpPr>
            <a:spLocks noGrp="1"/>
          </p:cNvSpPr>
          <p:nvPr>
            <p:ph idx="1"/>
          </p:nvPr>
        </p:nvSpPr>
        <p:spPr>
          <a:xfrm>
            <a:off x="395536" y="332656"/>
            <a:ext cx="8229600" cy="5976664"/>
          </a:xfrm>
        </p:spPr>
        <p:txBody>
          <a:bodyPr/>
          <a:lstStyle/>
          <a:p>
            <a:pPr algn="ctr"/>
            <a:r>
              <a:rPr lang="en-US" b="1" dirty="0" smtClean="0"/>
              <a:t>ENERGY BALANCE</a:t>
            </a:r>
            <a:endParaRPr lang="ar-SA" b="1" dirty="0" smtClean="0"/>
          </a:p>
          <a:p>
            <a:pPr marL="0" indent="0" algn="l">
              <a:buNone/>
            </a:pPr>
            <a:r>
              <a:rPr lang="en-US" sz="1800" b="1" dirty="0" smtClean="0"/>
              <a:t>ENERGY BALANCE ON EVAPORATOR</a:t>
            </a:r>
          </a:p>
          <a:p>
            <a:pPr marL="0" indent="0" algn="l">
              <a:buNone/>
            </a:pPr>
            <a:endParaRPr lang="en-US" sz="1800" dirty="0" smtClean="0"/>
          </a:p>
          <a:p>
            <a:pPr algn="ctr"/>
            <a:endParaRPr lang="ar-SA" dirty="0" smtClean="0"/>
          </a:p>
          <a:p>
            <a:pPr algn="ctr"/>
            <a:endParaRPr lang="ar-SA" dirty="0"/>
          </a:p>
          <a:p>
            <a:pPr algn="ctr"/>
            <a:endParaRPr lang="ar-SA" dirty="0" smtClean="0"/>
          </a:p>
          <a:p>
            <a:pPr algn="ctr"/>
            <a:endParaRPr lang="ar-SA" dirty="0"/>
          </a:p>
          <a:p>
            <a:pPr algn="l"/>
            <a:endParaRPr lang="ar-IQ"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268760"/>
            <a:ext cx="8424935" cy="237626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774946863"/>
              </p:ext>
            </p:extLst>
          </p:nvPr>
        </p:nvGraphicFramePr>
        <p:xfrm>
          <a:off x="179513" y="3789040"/>
          <a:ext cx="8496942" cy="2808312"/>
        </p:xfrm>
        <a:graphic>
          <a:graphicData uri="http://schemas.openxmlformats.org/drawingml/2006/table">
            <a:tbl>
              <a:tblPr firstRow="1" firstCol="1" bandRow="1">
                <a:tableStyleId>{5C22544A-7EE6-4342-B048-85BDC9FD1C3A}</a:tableStyleId>
              </a:tblPr>
              <a:tblGrid>
                <a:gridCol w="1993137"/>
                <a:gridCol w="2146399"/>
                <a:gridCol w="1839876"/>
                <a:gridCol w="2517530"/>
              </a:tblGrid>
              <a:tr h="468052">
                <a:tc>
                  <a:txBody>
                    <a:bodyPr/>
                    <a:lstStyle/>
                    <a:p>
                      <a:pPr algn="ctr">
                        <a:lnSpc>
                          <a:spcPct val="150000"/>
                        </a:lnSpc>
                        <a:spcAft>
                          <a:spcPts val="0"/>
                        </a:spcAft>
                      </a:pPr>
                      <a:r>
                        <a:rPr lang="en-US" sz="1800" dirty="0">
                          <a:effectLst/>
                        </a:rPr>
                        <a:t>Stream number</a:t>
                      </a:r>
                      <a:endParaRPr lang="en-US" sz="1800" dirty="0">
                        <a:effectLst/>
                        <a:latin typeface="Calibri"/>
                        <a:ea typeface="Calibri"/>
                        <a:cs typeface="Arial"/>
                      </a:endParaRPr>
                    </a:p>
                  </a:txBody>
                  <a:tcPr marL="68580" marR="68580" marT="0" marB="0"/>
                </a:tc>
                <a:tc>
                  <a:txBody>
                    <a:bodyPr/>
                    <a:lstStyle/>
                    <a:p>
                      <a:pPr algn="ctr">
                        <a:lnSpc>
                          <a:spcPct val="150000"/>
                        </a:lnSpc>
                        <a:spcAft>
                          <a:spcPts val="0"/>
                        </a:spcAft>
                      </a:pPr>
                      <a:r>
                        <a:rPr lang="en-US" sz="1800" dirty="0">
                          <a:effectLst/>
                        </a:rPr>
                        <a:t>Component</a:t>
                      </a:r>
                      <a:endParaRPr lang="en-US" sz="1800" dirty="0">
                        <a:effectLst/>
                        <a:latin typeface="Calibri"/>
                        <a:ea typeface="Calibri"/>
                        <a:cs typeface="Arial"/>
                      </a:endParaRPr>
                    </a:p>
                  </a:txBody>
                  <a:tcPr marL="68580" marR="68580" marT="0" marB="0"/>
                </a:tc>
                <a:tc>
                  <a:txBody>
                    <a:bodyPr/>
                    <a:lstStyle/>
                    <a:p>
                      <a:pPr algn="ctr">
                        <a:lnSpc>
                          <a:spcPct val="150000"/>
                        </a:lnSpc>
                        <a:spcAft>
                          <a:spcPts val="0"/>
                        </a:spcAft>
                      </a:pPr>
                      <a:r>
                        <a:rPr lang="en-US" sz="1800" dirty="0">
                          <a:effectLst/>
                        </a:rPr>
                        <a:t>Temperature C </a:t>
                      </a:r>
                      <a:r>
                        <a:rPr lang="en-US" sz="1400" dirty="0">
                          <a:effectLst/>
                        </a:rPr>
                        <a:t>̊</a:t>
                      </a:r>
                      <a:endParaRPr lang="en-US" sz="1100" dirty="0">
                        <a:effectLst/>
                        <a:latin typeface="Calibri"/>
                        <a:ea typeface="Calibri"/>
                        <a:cs typeface="Arial"/>
                      </a:endParaRPr>
                    </a:p>
                  </a:txBody>
                  <a:tcPr marL="68580" marR="68580" marT="0" marB="0"/>
                </a:tc>
                <a:tc>
                  <a:txBody>
                    <a:bodyPr/>
                    <a:lstStyle/>
                    <a:p>
                      <a:pPr algn="ctr">
                        <a:lnSpc>
                          <a:spcPct val="150000"/>
                        </a:lnSpc>
                        <a:spcAft>
                          <a:spcPts val="0"/>
                        </a:spcAft>
                      </a:pPr>
                      <a:r>
                        <a:rPr lang="en-US" sz="1800" dirty="0">
                          <a:effectLst/>
                        </a:rPr>
                        <a:t>∆H ̊ (J/</a:t>
                      </a:r>
                      <a:r>
                        <a:rPr lang="en-US" sz="1800" dirty="0" err="1">
                          <a:effectLst/>
                        </a:rPr>
                        <a:t>hr</a:t>
                      </a:r>
                      <a:r>
                        <a:rPr lang="en-US" sz="1800" dirty="0">
                          <a:effectLst/>
                        </a:rPr>
                        <a:t>)</a:t>
                      </a:r>
                      <a:endParaRPr lang="en-US" sz="1800" dirty="0">
                        <a:effectLst/>
                        <a:latin typeface="Calibri"/>
                        <a:ea typeface="Calibri"/>
                        <a:cs typeface="Arial"/>
                      </a:endParaRPr>
                    </a:p>
                  </a:txBody>
                  <a:tcPr marL="68580" marR="68580" marT="0" marB="0"/>
                </a:tc>
              </a:tr>
              <a:tr h="936104">
                <a:tc>
                  <a:txBody>
                    <a:bodyPr/>
                    <a:lstStyle/>
                    <a:p>
                      <a:pPr algn="ctr">
                        <a:lnSpc>
                          <a:spcPct val="115000"/>
                        </a:lnSpc>
                        <a:spcAft>
                          <a:spcPts val="0"/>
                        </a:spcAft>
                      </a:pPr>
                      <a:r>
                        <a:rPr lang="en-US" sz="1800" dirty="0" smtClean="0">
                          <a:effectLst/>
                        </a:rPr>
                        <a:t>Stream</a:t>
                      </a:r>
                      <a:r>
                        <a:rPr lang="en-US" sz="1800" baseline="0" dirty="0" smtClean="0">
                          <a:effectLst/>
                        </a:rPr>
                        <a:t> in</a:t>
                      </a:r>
                      <a:endParaRPr lang="en-US" sz="1800" dirty="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C</a:t>
                      </a:r>
                      <a:r>
                        <a:rPr lang="en-US" sz="1400" baseline="-25000">
                          <a:effectLst/>
                        </a:rPr>
                        <a:t>2</a:t>
                      </a:r>
                      <a:r>
                        <a:rPr lang="en-US" sz="1400">
                          <a:effectLst/>
                        </a:rPr>
                        <a:t>H</a:t>
                      </a:r>
                      <a:r>
                        <a:rPr lang="en-US" sz="1400" baseline="-25000">
                          <a:effectLst/>
                        </a:rPr>
                        <a:t>8</a:t>
                      </a:r>
                      <a:r>
                        <a:rPr lang="en-US" sz="1400">
                          <a:effectLst/>
                        </a:rPr>
                        <a:t>O</a:t>
                      </a:r>
                      <a:r>
                        <a:rPr lang="en-US" sz="1400" baseline="-25000">
                          <a:effectLst/>
                        </a:rPr>
                        <a:t>7</a:t>
                      </a:r>
                      <a:r>
                        <a:rPr lang="en-US" sz="1400">
                          <a:effectLst/>
                        </a:rPr>
                        <a:t>, H</a:t>
                      </a:r>
                      <a:r>
                        <a:rPr lang="en-US" sz="1400" baseline="-25000">
                          <a:effectLst/>
                        </a:rPr>
                        <a:t>2</a:t>
                      </a:r>
                      <a:r>
                        <a:rPr lang="en-US" sz="1400">
                          <a:effectLst/>
                        </a:rPr>
                        <a:t>O, CaO, H</a:t>
                      </a:r>
                      <a:r>
                        <a:rPr lang="en-US" sz="1400" baseline="-25000">
                          <a:effectLst/>
                        </a:rPr>
                        <a:t>2</a:t>
                      </a:r>
                      <a:r>
                        <a:rPr lang="en-US" sz="1400">
                          <a:effectLst/>
                        </a:rPr>
                        <a:t>SO</a:t>
                      </a:r>
                      <a:r>
                        <a:rPr lang="en-US" sz="1400" baseline="-25000">
                          <a:effectLst/>
                        </a:rPr>
                        <a:t>4</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 </a:t>
                      </a:r>
                      <a:endParaRPr lang="en-US" sz="1100">
                        <a:effectLst/>
                      </a:endParaRPr>
                    </a:p>
                    <a:p>
                      <a:pPr algn="ctr">
                        <a:lnSpc>
                          <a:spcPct val="150000"/>
                        </a:lnSpc>
                        <a:spcAft>
                          <a:spcPts val="0"/>
                        </a:spcAft>
                      </a:pPr>
                      <a:r>
                        <a:rPr lang="en-US" sz="1400">
                          <a:effectLst/>
                        </a:rPr>
                        <a:t>25</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dirty="0">
                          <a:effectLst/>
                        </a:rPr>
                        <a:t> </a:t>
                      </a:r>
                      <a:endParaRPr lang="en-US" sz="1100" dirty="0">
                        <a:effectLst/>
                      </a:endParaRPr>
                    </a:p>
                    <a:p>
                      <a:pPr algn="ctr">
                        <a:lnSpc>
                          <a:spcPct val="150000"/>
                        </a:lnSpc>
                        <a:spcAft>
                          <a:spcPts val="0"/>
                        </a:spcAft>
                      </a:pPr>
                      <a:r>
                        <a:rPr lang="en-US" sz="1400" dirty="0">
                          <a:effectLst/>
                        </a:rPr>
                        <a:t>0.0</a:t>
                      </a:r>
                      <a:endParaRPr lang="en-US" sz="1100" dirty="0">
                        <a:effectLst/>
                        <a:latin typeface="Calibri"/>
                        <a:ea typeface="Calibri"/>
                        <a:cs typeface="Arial"/>
                      </a:endParaRPr>
                    </a:p>
                  </a:txBody>
                  <a:tcPr marL="68580" marR="68580" marT="0" marB="0"/>
                </a:tc>
              </a:tr>
              <a:tr h="468052">
                <a:tc>
                  <a:txBody>
                    <a:bodyPr/>
                    <a:lstStyle/>
                    <a:p>
                      <a:pPr algn="ctr">
                        <a:lnSpc>
                          <a:spcPct val="115000"/>
                        </a:lnSpc>
                        <a:spcAft>
                          <a:spcPts val="0"/>
                        </a:spcAft>
                      </a:pPr>
                      <a:r>
                        <a:rPr lang="en-US" sz="1800" dirty="0" smtClean="0">
                          <a:effectLst/>
                        </a:rPr>
                        <a:t>Stream</a:t>
                      </a:r>
                      <a:r>
                        <a:rPr lang="en-US" sz="1800" baseline="0" dirty="0" smtClean="0">
                          <a:effectLst/>
                        </a:rPr>
                        <a:t> out</a:t>
                      </a:r>
                      <a:endParaRPr lang="en-US" sz="1800" dirty="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H</a:t>
                      </a:r>
                      <a:r>
                        <a:rPr lang="en-US" sz="1400" baseline="-25000">
                          <a:effectLst/>
                        </a:rPr>
                        <a:t>2</a:t>
                      </a:r>
                      <a:r>
                        <a:rPr lang="en-US" sz="1400">
                          <a:effectLst/>
                        </a:rPr>
                        <a:t>O (9%)</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110</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1.4904*10</a:t>
                      </a:r>
                      <a:r>
                        <a:rPr lang="en-US" sz="1400" baseline="30000">
                          <a:effectLst/>
                        </a:rPr>
                        <a:t>9</a:t>
                      </a:r>
                      <a:endParaRPr lang="en-US" sz="1100">
                        <a:effectLst/>
                        <a:latin typeface="Calibri"/>
                        <a:ea typeface="Calibri"/>
                        <a:cs typeface="Arial"/>
                      </a:endParaRPr>
                    </a:p>
                  </a:txBody>
                  <a:tcPr marL="68580" marR="68580" marT="0" marB="0"/>
                </a:tc>
              </a:tr>
              <a:tr h="936104">
                <a:tc>
                  <a:txBody>
                    <a:bodyPr/>
                    <a:lstStyle/>
                    <a:p>
                      <a:pPr algn="ctr">
                        <a:lnSpc>
                          <a:spcPct val="115000"/>
                        </a:lnSpc>
                        <a:spcAft>
                          <a:spcPts val="0"/>
                        </a:spcAft>
                      </a:pPr>
                      <a:r>
                        <a:rPr lang="en-US" sz="1800" dirty="0">
                          <a:effectLst/>
                        </a:rPr>
                        <a:t>Stream </a:t>
                      </a:r>
                      <a:r>
                        <a:rPr lang="en-US" sz="1800" dirty="0" smtClean="0">
                          <a:effectLst/>
                        </a:rPr>
                        <a:t>out</a:t>
                      </a:r>
                      <a:endParaRPr lang="en-US" sz="1800" dirty="0">
                        <a:effectLst/>
                        <a:latin typeface="Calibri"/>
                        <a:ea typeface="Calibri"/>
                        <a:cs typeface="Arial"/>
                      </a:endParaRPr>
                    </a:p>
                  </a:txBody>
                  <a:tcPr marL="68580" marR="68580" marT="0" marB="0"/>
                </a:tc>
                <a:tc>
                  <a:txBody>
                    <a:bodyPr/>
                    <a:lstStyle/>
                    <a:p>
                      <a:pPr algn="ctr">
                        <a:lnSpc>
                          <a:spcPct val="150000"/>
                        </a:lnSpc>
                        <a:spcAft>
                          <a:spcPts val="0"/>
                        </a:spcAft>
                      </a:pPr>
                      <a:r>
                        <a:rPr lang="en-US" sz="1400" dirty="0">
                          <a:effectLst/>
                        </a:rPr>
                        <a:t>C</a:t>
                      </a:r>
                      <a:r>
                        <a:rPr lang="en-US" sz="1400" baseline="-25000" dirty="0">
                          <a:effectLst/>
                        </a:rPr>
                        <a:t>2</a:t>
                      </a:r>
                      <a:r>
                        <a:rPr lang="en-US" sz="1400" dirty="0">
                          <a:effectLst/>
                        </a:rPr>
                        <a:t>H</a:t>
                      </a:r>
                      <a:r>
                        <a:rPr lang="en-US" sz="1400" baseline="-25000" dirty="0">
                          <a:effectLst/>
                        </a:rPr>
                        <a:t>8</a:t>
                      </a:r>
                      <a:r>
                        <a:rPr lang="en-US" sz="1400" dirty="0">
                          <a:effectLst/>
                        </a:rPr>
                        <a:t>O</a:t>
                      </a:r>
                      <a:r>
                        <a:rPr lang="en-US" sz="1400" baseline="-25000" dirty="0">
                          <a:effectLst/>
                        </a:rPr>
                        <a:t>7</a:t>
                      </a:r>
                      <a:r>
                        <a:rPr lang="en-US" sz="1400" dirty="0">
                          <a:effectLst/>
                        </a:rPr>
                        <a:t>, H</a:t>
                      </a:r>
                      <a:r>
                        <a:rPr lang="en-US" sz="1400" baseline="-25000" dirty="0">
                          <a:effectLst/>
                        </a:rPr>
                        <a:t>2</a:t>
                      </a:r>
                      <a:r>
                        <a:rPr lang="en-US" sz="1400" dirty="0">
                          <a:effectLst/>
                        </a:rPr>
                        <a:t>O(10%), </a:t>
                      </a:r>
                      <a:r>
                        <a:rPr lang="en-US" sz="1400" dirty="0" err="1">
                          <a:effectLst/>
                        </a:rPr>
                        <a:t>CaO</a:t>
                      </a:r>
                      <a:r>
                        <a:rPr lang="en-US" sz="1400" dirty="0">
                          <a:effectLst/>
                        </a:rPr>
                        <a:t>, H</a:t>
                      </a:r>
                      <a:r>
                        <a:rPr lang="en-US" sz="1400" baseline="-25000" dirty="0">
                          <a:effectLst/>
                        </a:rPr>
                        <a:t>2</a:t>
                      </a:r>
                      <a:r>
                        <a:rPr lang="en-US" sz="1400" dirty="0">
                          <a:effectLst/>
                        </a:rPr>
                        <a:t>SO</a:t>
                      </a:r>
                      <a:r>
                        <a:rPr lang="en-US" sz="1400" baseline="-25000" dirty="0">
                          <a:effectLst/>
                        </a:rPr>
                        <a:t>4</a:t>
                      </a:r>
                      <a:endParaRPr lang="en-US" sz="1100" dirty="0">
                        <a:effectLst/>
                        <a:latin typeface="Calibri"/>
                        <a:ea typeface="Calibri"/>
                        <a:cs typeface="Arial"/>
                      </a:endParaRPr>
                    </a:p>
                  </a:txBody>
                  <a:tcPr marL="68580" marR="68580" marT="0" marB="0"/>
                </a:tc>
                <a:tc>
                  <a:txBody>
                    <a:bodyPr/>
                    <a:lstStyle/>
                    <a:p>
                      <a:pPr algn="ctr">
                        <a:lnSpc>
                          <a:spcPct val="150000"/>
                        </a:lnSpc>
                        <a:spcAft>
                          <a:spcPts val="0"/>
                        </a:spcAft>
                      </a:pPr>
                      <a:r>
                        <a:rPr lang="en-US" sz="1400" dirty="0">
                          <a:effectLst/>
                        </a:rPr>
                        <a:t> </a:t>
                      </a:r>
                      <a:endParaRPr lang="en-US" sz="1100" dirty="0">
                        <a:effectLst/>
                      </a:endParaRPr>
                    </a:p>
                    <a:p>
                      <a:pPr algn="ctr">
                        <a:lnSpc>
                          <a:spcPct val="150000"/>
                        </a:lnSpc>
                        <a:spcAft>
                          <a:spcPts val="0"/>
                        </a:spcAft>
                      </a:pPr>
                      <a:r>
                        <a:rPr lang="en-US" sz="1400" dirty="0">
                          <a:effectLst/>
                        </a:rPr>
                        <a:t>110</a:t>
                      </a:r>
                      <a:endParaRPr lang="en-US" sz="1100" dirty="0">
                        <a:effectLst/>
                        <a:latin typeface="Calibri"/>
                        <a:ea typeface="Calibri"/>
                        <a:cs typeface="Arial"/>
                      </a:endParaRPr>
                    </a:p>
                  </a:txBody>
                  <a:tcPr marL="68580" marR="68580" marT="0" marB="0"/>
                </a:tc>
                <a:tc>
                  <a:txBody>
                    <a:bodyPr/>
                    <a:lstStyle/>
                    <a:p>
                      <a:pPr algn="ctr">
                        <a:lnSpc>
                          <a:spcPct val="150000"/>
                        </a:lnSpc>
                        <a:spcAft>
                          <a:spcPts val="0"/>
                        </a:spcAft>
                      </a:pPr>
                      <a:r>
                        <a:rPr lang="en-US" sz="1400" dirty="0">
                          <a:effectLst/>
                        </a:rPr>
                        <a:t> </a:t>
                      </a:r>
                      <a:endParaRPr lang="en-US" sz="1100" dirty="0">
                        <a:effectLst/>
                      </a:endParaRPr>
                    </a:p>
                    <a:p>
                      <a:pPr algn="ctr">
                        <a:lnSpc>
                          <a:spcPct val="150000"/>
                        </a:lnSpc>
                        <a:spcAft>
                          <a:spcPts val="0"/>
                        </a:spcAft>
                      </a:pPr>
                      <a:r>
                        <a:rPr lang="en-US" sz="1400" dirty="0">
                          <a:effectLst/>
                        </a:rPr>
                        <a:t>73.66*10</a:t>
                      </a:r>
                      <a:r>
                        <a:rPr lang="en-US" sz="1400" baseline="30000" dirty="0">
                          <a:effectLst/>
                        </a:rPr>
                        <a:t>9</a:t>
                      </a:r>
                      <a:endParaRPr lang="en-US" sz="1100" dirty="0">
                        <a:effectLst/>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pPr>
              <a:defRPr/>
            </a:pPr>
            <a:fld id="{2853A42D-ACE7-4C47-88E1-CEAA86B187FA}" type="slidenum">
              <a:rPr lang="ar-IQ"/>
              <a:pPr>
                <a:defRPr/>
              </a:pPr>
              <a:t>15</a:t>
            </a:fld>
            <a:endParaRPr lang="ar-IQ"/>
          </a:p>
        </p:txBody>
      </p:sp>
      <p:sp>
        <p:nvSpPr>
          <p:cNvPr id="27652" name="Rectangle 3"/>
          <p:cNvSpPr>
            <a:spLocks noChangeArrowheads="1"/>
          </p:cNvSpPr>
          <p:nvPr/>
        </p:nvSpPr>
        <p:spPr bwMode="auto">
          <a:xfrm>
            <a:off x="141742" y="332656"/>
            <a:ext cx="8572500" cy="523220"/>
          </a:xfrm>
          <a:prstGeom prst="rect">
            <a:avLst/>
          </a:prstGeom>
          <a:noFill/>
          <a:ln w="9525">
            <a:noFill/>
            <a:miter lim="800000"/>
            <a:headEnd/>
            <a:tailEnd/>
          </a:ln>
        </p:spPr>
        <p:txBody>
          <a:bodyPr>
            <a:spAutoFit/>
          </a:bodyPr>
          <a:lstStyle/>
          <a:p>
            <a:pPr algn="l" rtl="0"/>
            <a:r>
              <a:rPr lang="en-US" sz="2800" dirty="0" smtClean="0"/>
              <a:t> </a:t>
            </a:r>
            <a:r>
              <a:rPr lang="en-US" b="1" dirty="0" smtClean="0"/>
              <a:t>ENERGY BALANCE ON DRYER</a:t>
            </a:r>
            <a:endParaRPr lang="ar-IQ"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188" y="980728"/>
            <a:ext cx="7718235" cy="230425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074204381"/>
              </p:ext>
            </p:extLst>
          </p:nvPr>
        </p:nvGraphicFramePr>
        <p:xfrm>
          <a:off x="720854" y="3501008"/>
          <a:ext cx="7667568" cy="2772308"/>
        </p:xfrm>
        <a:graphic>
          <a:graphicData uri="http://schemas.openxmlformats.org/drawingml/2006/table">
            <a:tbl>
              <a:tblPr firstRow="1" firstCol="1" bandRow="1">
                <a:tableStyleId>{5C22544A-7EE6-4342-B048-85BDC9FD1C3A}</a:tableStyleId>
              </a:tblPr>
              <a:tblGrid>
                <a:gridCol w="1916892"/>
                <a:gridCol w="1916892"/>
                <a:gridCol w="1916892"/>
                <a:gridCol w="1916892"/>
              </a:tblGrid>
              <a:tr h="702078">
                <a:tc>
                  <a:txBody>
                    <a:bodyPr/>
                    <a:lstStyle/>
                    <a:p>
                      <a:pPr algn="ctr">
                        <a:lnSpc>
                          <a:spcPct val="150000"/>
                        </a:lnSpc>
                        <a:spcAft>
                          <a:spcPts val="0"/>
                        </a:spcAft>
                      </a:pPr>
                      <a:r>
                        <a:rPr lang="en-US" sz="1800" dirty="0">
                          <a:effectLst/>
                        </a:rPr>
                        <a:t>Stream number</a:t>
                      </a:r>
                      <a:endParaRPr lang="en-US" sz="1800" dirty="0">
                        <a:effectLst/>
                        <a:latin typeface="Calibri"/>
                        <a:ea typeface="Calibri"/>
                        <a:cs typeface="Arial"/>
                      </a:endParaRPr>
                    </a:p>
                  </a:txBody>
                  <a:tcPr marL="68580" marR="68580" marT="0" marB="0"/>
                </a:tc>
                <a:tc>
                  <a:txBody>
                    <a:bodyPr/>
                    <a:lstStyle/>
                    <a:p>
                      <a:pPr algn="ctr">
                        <a:lnSpc>
                          <a:spcPct val="150000"/>
                        </a:lnSpc>
                        <a:spcAft>
                          <a:spcPts val="0"/>
                        </a:spcAft>
                      </a:pPr>
                      <a:r>
                        <a:rPr lang="en-US" sz="1800" dirty="0">
                          <a:effectLst/>
                        </a:rPr>
                        <a:t>component</a:t>
                      </a:r>
                      <a:endParaRPr lang="en-US" sz="1800" dirty="0">
                        <a:effectLst/>
                        <a:latin typeface="Calibri"/>
                        <a:ea typeface="Calibri"/>
                        <a:cs typeface="Arial"/>
                      </a:endParaRPr>
                    </a:p>
                  </a:txBody>
                  <a:tcPr marL="68580" marR="68580" marT="0" marB="0"/>
                </a:tc>
                <a:tc>
                  <a:txBody>
                    <a:bodyPr/>
                    <a:lstStyle/>
                    <a:p>
                      <a:pPr algn="ctr">
                        <a:lnSpc>
                          <a:spcPct val="150000"/>
                        </a:lnSpc>
                        <a:spcAft>
                          <a:spcPts val="0"/>
                        </a:spcAft>
                      </a:pPr>
                      <a:r>
                        <a:rPr lang="en-US" sz="1800" dirty="0">
                          <a:effectLst/>
                        </a:rPr>
                        <a:t>Temperature C</a:t>
                      </a:r>
                      <a:r>
                        <a:rPr lang="en-US" sz="1400" dirty="0">
                          <a:effectLst/>
                        </a:rPr>
                        <a:t> ̊</a:t>
                      </a:r>
                      <a:endParaRPr lang="en-US" sz="1100" dirty="0">
                        <a:effectLst/>
                        <a:latin typeface="Calibri"/>
                        <a:ea typeface="Calibri"/>
                        <a:cs typeface="Arial"/>
                      </a:endParaRPr>
                    </a:p>
                  </a:txBody>
                  <a:tcPr marL="68580" marR="68580" marT="0" marB="0"/>
                </a:tc>
                <a:tc>
                  <a:txBody>
                    <a:bodyPr/>
                    <a:lstStyle/>
                    <a:p>
                      <a:pPr algn="ctr">
                        <a:lnSpc>
                          <a:spcPct val="150000"/>
                        </a:lnSpc>
                        <a:spcAft>
                          <a:spcPts val="0"/>
                        </a:spcAft>
                      </a:pPr>
                      <a:r>
                        <a:rPr lang="en-US" sz="1800" dirty="0">
                          <a:effectLst/>
                        </a:rPr>
                        <a:t>∆H ̊ (J</a:t>
                      </a:r>
                      <a:r>
                        <a:rPr lang="en-US" sz="1800" dirty="0" smtClean="0">
                          <a:effectLst/>
                        </a:rPr>
                        <a:t>/ </a:t>
                      </a:r>
                      <a:r>
                        <a:rPr lang="en-US" sz="1800" dirty="0" err="1" smtClean="0">
                          <a:effectLst/>
                        </a:rPr>
                        <a:t>hr</a:t>
                      </a:r>
                      <a:r>
                        <a:rPr lang="en-US" sz="1800" dirty="0">
                          <a:effectLst/>
                        </a:rPr>
                        <a:t>)</a:t>
                      </a:r>
                      <a:endParaRPr lang="en-US" sz="1800" dirty="0">
                        <a:effectLst/>
                        <a:latin typeface="Calibri"/>
                        <a:ea typeface="Calibri"/>
                        <a:cs typeface="Arial"/>
                      </a:endParaRPr>
                    </a:p>
                  </a:txBody>
                  <a:tcPr marL="68580" marR="68580" marT="0" marB="0"/>
                </a:tc>
              </a:tr>
              <a:tr h="666074">
                <a:tc>
                  <a:txBody>
                    <a:bodyPr/>
                    <a:lstStyle/>
                    <a:p>
                      <a:pPr algn="ctr">
                        <a:lnSpc>
                          <a:spcPct val="115000"/>
                        </a:lnSpc>
                        <a:spcAft>
                          <a:spcPts val="0"/>
                        </a:spcAft>
                      </a:pPr>
                      <a:r>
                        <a:rPr lang="en-US" sz="1800" dirty="0" smtClean="0">
                          <a:effectLst/>
                          <a:latin typeface="Calibri"/>
                          <a:ea typeface="Calibri"/>
                          <a:cs typeface="Arial"/>
                        </a:rPr>
                        <a:t>STREAM</a:t>
                      </a:r>
                      <a:r>
                        <a:rPr lang="en-US" sz="1800" baseline="0" dirty="0" smtClean="0">
                          <a:effectLst/>
                          <a:latin typeface="Calibri"/>
                          <a:ea typeface="Calibri"/>
                          <a:cs typeface="Arial"/>
                        </a:rPr>
                        <a:t> IN</a:t>
                      </a:r>
                      <a:endParaRPr lang="en-US" sz="1800" dirty="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C</a:t>
                      </a:r>
                      <a:r>
                        <a:rPr lang="en-US" sz="1400" baseline="-25000">
                          <a:effectLst/>
                        </a:rPr>
                        <a:t>6</a:t>
                      </a:r>
                      <a:r>
                        <a:rPr lang="en-US" sz="1400">
                          <a:effectLst/>
                        </a:rPr>
                        <a:t>H</a:t>
                      </a:r>
                      <a:r>
                        <a:rPr lang="en-US" sz="1400" baseline="-25000">
                          <a:effectLst/>
                        </a:rPr>
                        <a:t>8</a:t>
                      </a:r>
                      <a:r>
                        <a:rPr lang="en-US" sz="1400">
                          <a:effectLst/>
                        </a:rPr>
                        <a:t>O</a:t>
                      </a:r>
                      <a:r>
                        <a:rPr lang="en-US" sz="1400" baseline="-25000">
                          <a:effectLst/>
                        </a:rPr>
                        <a:t>7</a:t>
                      </a:r>
                      <a:r>
                        <a:rPr lang="en-US" sz="1400">
                          <a:effectLst/>
                        </a:rPr>
                        <a:t> , H</a:t>
                      </a:r>
                      <a:r>
                        <a:rPr lang="en-US" sz="1400" baseline="-25000">
                          <a:effectLst/>
                        </a:rPr>
                        <a:t>2</a:t>
                      </a:r>
                      <a:r>
                        <a:rPr lang="en-US" sz="1400">
                          <a:effectLst/>
                        </a:rPr>
                        <a:t>O</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25</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0.0</a:t>
                      </a:r>
                      <a:endParaRPr lang="en-US" sz="1100">
                        <a:effectLst/>
                        <a:latin typeface="Calibri"/>
                        <a:ea typeface="Calibri"/>
                        <a:cs typeface="Arial"/>
                      </a:endParaRPr>
                    </a:p>
                  </a:txBody>
                  <a:tcPr marL="68580" marR="68580" marT="0" marB="0"/>
                </a:tc>
              </a:tr>
              <a:tr h="702078">
                <a:tc>
                  <a:txBody>
                    <a:bodyPr/>
                    <a:lstStyle/>
                    <a:p>
                      <a:pPr algn="ctr">
                        <a:lnSpc>
                          <a:spcPct val="115000"/>
                        </a:lnSpc>
                        <a:spcAft>
                          <a:spcPts val="0"/>
                        </a:spcAft>
                      </a:pPr>
                      <a:r>
                        <a:rPr lang="en-US" sz="1800" dirty="0" smtClean="0">
                          <a:effectLst/>
                        </a:rPr>
                        <a:t>STREAM OUT</a:t>
                      </a:r>
                      <a:endParaRPr lang="en-US" sz="1800" dirty="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C</a:t>
                      </a:r>
                      <a:r>
                        <a:rPr lang="en-US" sz="1400" baseline="-25000">
                          <a:effectLst/>
                        </a:rPr>
                        <a:t>6</a:t>
                      </a:r>
                      <a:r>
                        <a:rPr lang="en-US" sz="1400">
                          <a:effectLst/>
                        </a:rPr>
                        <a:t>H</a:t>
                      </a:r>
                      <a:r>
                        <a:rPr lang="en-US" sz="1400" baseline="-25000">
                          <a:effectLst/>
                        </a:rPr>
                        <a:t>8</a:t>
                      </a:r>
                      <a:r>
                        <a:rPr lang="en-US" sz="1400">
                          <a:effectLst/>
                        </a:rPr>
                        <a:t>O</a:t>
                      </a:r>
                      <a:r>
                        <a:rPr lang="en-US" sz="1400" baseline="-25000">
                          <a:effectLst/>
                        </a:rPr>
                        <a:t>7</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100</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1.338*10</a:t>
                      </a:r>
                      <a:r>
                        <a:rPr lang="en-US" sz="1400" baseline="30000">
                          <a:effectLst/>
                        </a:rPr>
                        <a:t>10</a:t>
                      </a:r>
                      <a:endParaRPr lang="en-US" sz="1100">
                        <a:effectLst/>
                        <a:latin typeface="Calibri"/>
                        <a:ea typeface="Calibri"/>
                        <a:cs typeface="Arial"/>
                      </a:endParaRPr>
                    </a:p>
                  </a:txBody>
                  <a:tcPr marL="68580" marR="68580" marT="0" marB="0"/>
                </a:tc>
              </a:tr>
              <a:tr h="702078">
                <a:tc>
                  <a:txBody>
                    <a:bodyPr/>
                    <a:lstStyle/>
                    <a:p>
                      <a:pPr algn="ctr">
                        <a:lnSpc>
                          <a:spcPct val="115000"/>
                        </a:lnSpc>
                        <a:spcAft>
                          <a:spcPts val="0"/>
                        </a:spcAft>
                      </a:pPr>
                      <a:r>
                        <a:rPr lang="en-US" sz="1800" dirty="0" smtClean="0">
                          <a:effectLst/>
                        </a:rPr>
                        <a:t>STREAMOUT</a:t>
                      </a:r>
                      <a:endParaRPr lang="en-US" sz="1800" dirty="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H</a:t>
                      </a:r>
                      <a:r>
                        <a:rPr lang="en-US" sz="1400" baseline="-25000">
                          <a:effectLst/>
                        </a:rPr>
                        <a:t>2</a:t>
                      </a:r>
                      <a:r>
                        <a:rPr lang="en-US" sz="1400">
                          <a:effectLst/>
                        </a:rPr>
                        <a:t>O (10%)</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a:effectLst/>
                        </a:rPr>
                        <a:t>100</a:t>
                      </a:r>
                      <a:endParaRPr lang="en-US" sz="1100">
                        <a:effectLst/>
                        <a:latin typeface="Calibri"/>
                        <a:ea typeface="Calibri"/>
                        <a:cs typeface="Arial"/>
                      </a:endParaRPr>
                    </a:p>
                  </a:txBody>
                  <a:tcPr marL="68580" marR="68580" marT="0" marB="0"/>
                </a:tc>
                <a:tc>
                  <a:txBody>
                    <a:bodyPr/>
                    <a:lstStyle/>
                    <a:p>
                      <a:pPr algn="ctr">
                        <a:lnSpc>
                          <a:spcPct val="150000"/>
                        </a:lnSpc>
                        <a:spcAft>
                          <a:spcPts val="0"/>
                        </a:spcAft>
                      </a:pPr>
                      <a:r>
                        <a:rPr lang="en-US" sz="1400" dirty="0">
                          <a:effectLst/>
                        </a:rPr>
                        <a:t>9.644*10</a:t>
                      </a:r>
                      <a:r>
                        <a:rPr lang="en-US" sz="1400" baseline="30000" dirty="0">
                          <a:effectLst/>
                        </a:rPr>
                        <a:t>6</a:t>
                      </a:r>
                      <a:endParaRPr lang="en-US" sz="1100" dirty="0">
                        <a:effectLst/>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Design Consideration</a:t>
            </a:r>
            <a:br>
              <a:rPr lang="en-US" b="1" dirty="0"/>
            </a:br>
            <a:endParaRPr lang="ar-IQ" dirty="0"/>
          </a:p>
        </p:txBody>
      </p:sp>
      <p:sp>
        <p:nvSpPr>
          <p:cNvPr id="3" name="Content Placeholder 2"/>
          <p:cNvSpPr>
            <a:spLocks noGrp="1"/>
          </p:cNvSpPr>
          <p:nvPr>
            <p:ph idx="1"/>
          </p:nvPr>
        </p:nvSpPr>
        <p:spPr>
          <a:xfrm>
            <a:off x="457200" y="980728"/>
            <a:ext cx="8363272" cy="5688632"/>
          </a:xfrm>
        </p:spPr>
        <p:txBody>
          <a:bodyPr/>
          <a:lstStyle/>
          <a:p>
            <a:pPr algn="l"/>
            <a:r>
              <a:rPr lang="en-US" sz="2400" dirty="0"/>
              <a:t>We are Currently working on units design including </a:t>
            </a:r>
            <a:r>
              <a:rPr lang="en-US" sz="2400" dirty="0" smtClean="0"/>
              <a:t>  </a:t>
            </a:r>
            <a:r>
              <a:rPr lang="en-US" sz="2400" dirty="0" err="1" smtClean="0"/>
              <a:t>fermentor</a:t>
            </a:r>
            <a:r>
              <a:rPr lang="en-US" sz="2400" dirty="0" smtClean="0"/>
              <a:t>   </a:t>
            </a:r>
            <a:r>
              <a:rPr lang="en-US" sz="2400" dirty="0"/>
              <a:t>and separation units. </a:t>
            </a:r>
            <a:r>
              <a:rPr lang="ar-IQ" sz="2400" dirty="0" smtClean="0"/>
              <a:t>  </a:t>
            </a:r>
            <a:endParaRPr lang="ar-IQ" sz="2400" dirty="0"/>
          </a:p>
          <a:p>
            <a:pPr algn="l"/>
            <a:r>
              <a:rPr lang="en-US" sz="2400" b="1" dirty="0" smtClean="0"/>
              <a:t>1-fermenter</a:t>
            </a:r>
            <a:endParaRPr lang="ar-IQ" sz="2400" b="1" dirty="0"/>
          </a:p>
        </p:txBody>
      </p:sp>
      <p:sp>
        <p:nvSpPr>
          <p:cNvPr id="4" name="Slide Number Placeholder 3"/>
          <p:cNvSpPr>
            <a:spLocks noGrp="1"/>
          </p:cNvSpPr>
          <p:nvPr>
            <p:ph type="sldNum" sz="quarter" idx="12"/>
          </p:nvPr>
        </p:nvSpPr>
        <p:spPr/>
        <p:txBody>
          <a:bodyPr/>
          <a:lstStyle/>
          <a:p>
            <a:pPr>
              <a:defRPr/>
            </a:pPr>
            <a:fld id="{6C14CE15-9F47-4589-900D-FA48464D9A72}" type="slidenum">
              <a:rPr lang="ar-IQ" smtClean="0"/>
              <a:pPr>
                <a:defRPr/>
              </a:pPr>
              <a:t>16</a:t>
            </a:fld>
            <a:endParaRPr lang="ar-IQ"/>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392" y="2381751"/>
            <a:ext cx="6768752" cy="3672408"/>
          </a:xfrm>
          <a:prstGeom prst="rect">
            <a:avLst/>
          </a:prstGeom>
        </p:spPr>
      </p:pic>
    </p:spTree>
    <p:extLst>
      <p:ext uri="{BB962C8B-B14F-4D97-AF65-F5344CB8AC3E}">
        <p14:creationId xmlns:p14="http://schemas.microsoft.com/office/powerpoint/2010/main" val="707182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C14CE15-9F47-4589-900D-FA48464D9A72}" type="slidenum">
              <a:rPr lang="ar-IQ" smtClean="0"/>
              <a:pPr>
                <a:defRPr/>
              </a:pPr>
              <a:t>17</a:t>
            </a:fld>
            <a:endParaRPr lang="ar-IQ"/>
          </a:p>
        </p:txBody>
      </p:sp>
      <p:sp>
        <p:nvSpPr>
          <p:cNvPr id="6" name="Content Placeholder 5"/>
          <p:cNvSpPr>
            <a:spLocks noGrp="1"/>
          </p:cNvSpPr>
          <p:nvPr>
            <p:ph idx="1"/>
          </p:nvPr>
        </p:nvSpPr>
        <p:spPr>
          <a:xfrm>
            <a:off x="539552" y="476672"/>
            <a:ext cx="8280920" cy="5904656"/>
          </a:xfrm>
        </p:spPr>
        <p:txBody>
          <a:bodyPr/>
          <a:lstStyle/>
          <a:p>
            <a:pPr algn="l"/>
            <a:r>
              <a:rPr lang="en-US" sz="2400" dirty="0" smtClean="0"/>
              <a:t>2- </a:t>
            </a:r>
            <a:r>
              <a:rPr lang="en-US" sz="2400" b="1" dirty="0" smtClean="0"/>
              <a:t>separator</a:t>
            </a:r>
            <a:endParaRPr lang="ar-IQ" sz="24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17104"/>
            <a:ext cx="7920880" cy="4968552"/>
          </a:xfrm>
          <a:prstGeom prst="rect">
            <a:avLst/>
          </a:prstGeom>
        </p:spPr>
      </p:pic>
    </p:spTree>
    <p:extLst>
      <p:ext uri="{BB962C8B-B14F-4D97-AF65-F5344CB8AC3E}">
        <p14:creationId xmlns:p14="http://schemas.microsoft.com/office/powerpoint/2010/main" val="3479729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C14CE15-9F47-4589-900D-FA48464D9A72}" type="slidenum">
              <a:rPr lang="ar-IQ" smtClean="0"/>
              <a:pPr>
                <a:defRPr/>
              </a:pPr>
              <a:t>18</a:t>
            </a:fld>
            <a:endParaRPr lang="ar-IQ"/>
          </a:p>
        </p:txBody>
      </p:sp>
      <p:sp>
        <p:nvSpPr>
          <p:cNvPr id="7" name="Content Placeholder 6"/>
          <p:cNvSpPr>
            <a:spLocks noGrp="1"/>
          </p:cNvSpPr>
          <p:nvPr>
            <p:ph idx="1"/>
          </p:nvPr>
        </p:nvSpPr>
        <p:spPr>
          <a:xfrm>
            <a:off x="395536" y="548680"/>
            <a:ext cx="8229600" cy="5256584"/>
          </a:xfrm>
        </p:spPr>
        <p:txBody>
          <a:bodyPr/>
          <a:lstStyle/>
          <a:p>
            <a:pPr algn="l"/>
            <a:r>
              <a:rPr lang="en-US" dirty="0" smtClean="0"/>
              <a:t>For </a:t>
            </a:r>
            <a:r>
              <a:rPr lang="en-US" dirty="0" err="1" smtClean="0"/>
              <a:t>fermentor</a:t>
            </a:r>
            <a:endParaRPr lang="en-US" dirty="0" smtClean="0"/>
          </a:p>
          <a:p>
            <a:pPr algn="l"/>
            <a:endParaRPr lang="en-US" dirty="0" smtClean="0"/>
          </a:p>
          <a:p>
            <a:pPr algn="l"/>
            <a:endParaRPr lang="en-US" dirty="0"/>
          </a:p>
          <a:p>
            <a:pPr algn="l"/>
            <a:endParaRPr lang="en-US" dirty="0" smtClean="0"/>
          </a:p>
          <a:p>
            <a:pPr algn="l"/>
            <a:endParaRPr lang="en-US" dirty="0"/>
          </a:p>
          <a:p>
            <a:pPr algn="l"/>
            <a:r>
              <a:rPr lang="en-US" dirty="0" smtClean="0"/>
              <a:t>For separator</a:t>
            </a:r>
          </a:p>
          <a:p>
            <a:pPr algn="l"/>
            <a:endParaRPr lang="ar-IQ" dirty="0"/>
          </a:p>
        </p:txBody>
      </p:sp>
      <p:graphicFrame>
        <p:nvGraphicFramePr>
          <p:cNvPr id="8" name="Table 7"/>
          <p:cNvGraphicFramePr>
            <a:graphicFrameLocks noGrp="1"/>
          </p:cNvGraphicFramePr>
          <p:nvPr>
            <p:extLst>
              <p:ext uri="{D42A27DB-BD31-4B8C-83A1-F6EECF244321}">
                <p14:modId xmlns:p14="http://schemas.microsoft.com/office/powerpoint/2010/main" val="1165026359"/>
              </p:ext>
            </p:extLst>
          </p:nvPr>
        </p:nvGraphicFramePr>
        <p:xfrm>
          <a:off x="755576" y="1844824"/>
          <a:ext cx="6096000" cy="1280160"/>
        </p:xfrm>
        <a:graphic>
          <a:graphicData uri="http://schemas.openxmlformats.org/drawingml/2006/table">
            <a:tbl>
              <a:tblPr rtl="1" firstRow="1" bandRow="1">
                <a:tableStyleId>{5C22544A-7EE6-4342-B048-85BDC9FD1C3A}</a:tableStyleId>
              </a:tblPr>
              <a:tblGrid>
                <a:gridCol w="1524000"/>
                <a:gridCol w="1524000"/>
                <a:gridCol w="1524000"/>
                <a:gridCol w="1524000"/>
              </a:tblGrid>
              <a:tr h="370840">
                <a:tc>
                  <a:txBody>
                    <a:bodyPr/>
                    <a:lstStyle/>
                    <a:p>
                      <a:pPr rtl="1"/>
                      <a:r>
                        <a:rPr lang="en-US" dirty="0" smtClean="0"/>
                        <a:t>Diameter(m)</a:t>
                      </a:r>
                    </a:p>
                    <a:p>
                      <a:pPr rtl="1"/>
                      <a:endParaRPr lang="ar-IQ" dirty="0"/>
                    </a:p>
                  </a:txBody>
                  <a:tcPr/>
                </a:tc>
                <a:tc>
                  <a:txBody>
                    <a:bodyPr/>
                    <a:lstStyle/>
                    <a:p>
                      <a:pPr rtl="1"/>
                      <a:r>
                        <a:rPr lang="en-US" dirty="0" smtClean="0"/>
                        <a:t>Height(m)</a:t>
                      </a:r>
                    </a:p>
                    <a:p>
                      <a:pPr rtl="1"/>
                      <a:endParaRPr lang="ar-IQ" dirty="0"/>
                    </a:p>
                  </a:txBody>
                  <a:tcPr/>
                </a:tc>
                <a:tc>
                  <a:txBody>
                    <a:bodyPr/>
                    <a:lstStyle/>
                    <a:p>
                      <a:pPr rtl="1"/>
                      <a:r>
                        <a:rPr lang="en-US" dirty="0" smtClean="0"/>
                        <a:t>Volume (m3)</a:t>
                      </a:r>
                    </a:p>
                    <a:p>
                      <a:pPr rtl="1"/>
                      <a:endParaRPr lang="ar-IQ" dirty="0"/>
                    </a:p>
                  </a:txBody>
                  <a:tcPr/>
                </a:tc>
                <a:tc>
                  <a:txBody>
                    <a:bodyPr/>
                    <a:lstStyle/>
                    <a:p>
                      <a:pPr rtl="1"/>
                      <a:r>
                        <a:rPr lang="en-US" dirty="0" smtClean="0"/>
                        <a:t>equipment</a:t>
                      </a:r>
                    </a:p>
                    <a:p>
                      <a:pPr rtl="1"/>
                      <a:endParaRPr lang="ar-IQ"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1.167</a:t>
                      </a:r>
                      <a:endParaRPr lang="ar-IQ" dirty="0" smtClean="0"/>
                    </a:p>
                    <a:p>
                      <a:pPr algn="ctr" rtl="1"/>
                      <a:endParaRPr lang="ar-IQ"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0.915</a:t>
                      </a:r>
                      <a:endParaRPr lang="ar-IQ" dirty="0" smtClean="0"/>
                    </a:p>
                    <a:p>
                      <a:pPr rtl="1"/>
                      <a:endParaRPr lang="ar-IQ"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1.25</a:t>
                      </a:r>
                      <a:endParaRPr lang="ar-IQ" dirty="0" smtClean="0"/>
                    </a:p>
                    <a:p>
                      <a:pPr rtl="1"/>
                      <a:endParaRPr lang="ar-IQ"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b="1" dirty="0" err="1" smtClean="0"/>
                        <a:t>fermentor</a:t>
                      </a:r>
                      <a:endParaRPr lang="ar-IQ" dirty="0" smtClean="0"/>
                    </a:p>
                    <a:p>
                      <a:pPr algn="ctr" rtl="1"/>
                      <a:endParaRPr lang="ar-IQ"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61374342"/>
              </p:ext>
            </p:extLst>
          </p:nvPr>
        </p:nvGraphicFramePr>
        <p:xfrm>
          <a:off x="827585" y="4221088"/>
          <a:ext cx="5976663" cy="1376641"/>
        </p:xfrm>
        <a:graphic>
          <a:graphicData uri="http://schemas.openxmlformats.org/drawingml/2006/table">
            <a:tbl>
              <a:tblPr rtl="1" firstRow="1" bandRow="1">
                <a:tableStyleId>{5C22544A-7EE6-4342-B048-85BDC9FD1C3A}</a:tableStyleId>
              </a:tblPr>
              <a:tblGrid>
                <a:gridCol w="1992221"/>
                <a:gridCol w="1992221"/>
                <a:gridCol w="1992221"/>
              </a:tblGrid>
              <a:tr h="76869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Diameter( </a:t>
                      </a:r>
                      <a:r>
                        <a:rPr lang="en-US" dirty="0" err="1" smtClean="0"/>
                        <a:t>ft</a:t>
                      </a:r>
                      <a:r>
                        <a:rPr lang="en-US" dirty="0" smtClean="0"/>
                        <a:t>)</a:t>
                      </a:r>
                    </a:p>
                    <a:p>
                      <a:pPr algn="ctr" rtl="1"/>
                      <a:endParaRPr lang="ar-IQ"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Height( </a:t>
                      </a:r>
                      <a:r>
                        <a:rPr lang="en-US" dirty="0" err="1" smtClean="0"/>
                        <a:t>ft</a:t>
                      </a:r>
                      <a:r>
                        <a:rPr lang="en-US" dirty="0" smtClean="0"/>
                        <a:t> )</a:t>
                      </a:r>
                    </a:p>
                    <a:p>
                      <a:pPr algn="ctr" rtl="1"/>
                      <a:endParaRPr lang="ar-IQ" dirty="0"/>
                    </a:p>
                  </a:txBody>
                  <a:tcPr/>
                </a:tc>
                <a:tc>
                  <a:txBody>
                    <a:bodyPr/>
                    <a:lstStyle/>
                    <a:p>
                      <a:pPr algn="ctr" rtl="1"/>
                      <a:r>
                        <a:rPr lang="en-US" dirty="0" smtClean="0"/>
                        <a:t>equipment</a:t>
                      </a:r>
                      <a:endParaRPr lang="ar-IQ" dirty="0"/>
                    </a:p>
                  </a:txBody>
                  <a:tcPr/>
                </a:tc>
              </a:tr>
              <a:tr h="607944">
                <a:tc>
                  <a:txBody>
                    <a:bodyPr/>
                    <a:lstStyle/>
                    <a:p>
                      <a:pPr algn="ctr" rtl="1"/>
                      <a:r>
                        <a:rPr lang="en-US" dirty="0" smtClean="0"/>
                        <a:t>3.3</a:t>
                      </a:r>
                      <a:endParaRPr lang="ar-IQ" dirty="0"/>
                    </a:p>
                  </a:txBody>
                  <a:tcPr/>
                </a:tc>
                <a:tc>
                  <a:txBody>
                    <a:bodyPr/>
                    <a:lstStyle/>
                    <a:p>
                      <a:pPr algn="ctr" rtl="1"/>
                      <a:r>
                        <a:rPr lang="en-US" dirty="0" smtClean="0"/>
                        <a:t>10</a:t>
                      </a:r>
                      <a:endParaRPr lang="ar-IQ" dirty="0"/>
                    </a:p>
                  </a:txBody>
                  <a:tcPr/>
                </a:tc>
                <a:tc>
                  <a:txBody>
                    <a:bodyPr/>
                    <a:lstStyle/>
                    <a:p>
                      <a:pPr algn="ctr" rtl="1"/>
                      <a:r>
                        <a:rPr lang="en-US" b="1" dirty="0" smtClean="0"/>
                        <a:t>separator</a:t>
                      </a:r>
                      <a:endParaRPr lang="ar-IQ" b="1" dirty="0"/>
                    </a:p>
                  </a:txBody>
                  <a:tcPr/>
                </a:tc>
              </a:tr>
            </a:tbl>
          </a:graphicData>
        </a:graphic>
      </p:graphicFrame>
    </p:spTree>
    <p:extLst>
      <p:ext uri="{BB962C8B-B14F-4D97-AF65-F5344CB8AC3E}">
        <p14:creationId xmlns:p14="http://schemas.microsoft.com/office/powerpoint/2010/main" val="2975202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8301608" cy="6336704"/>
          </a:xfrm>
        </p:spPr>
        <p:txBody>
          <a:bodyPr/>
          <a:lstStyle/>
          <a:p>
            <a:pPr algn="l"/>
            <a:r>
              <a:rPr lang="en-US" sz="2400" b="1" dirty="0"/>
              <a:t>. Environmental Effect from the production of citric acid</a:t>
            </a:r>
            <a:endParaRPr lang="en-US" sz="2400" dirty="0"/>
          </a:p>
          <a:p>
            <a:pPr algn="l"/>
            <a:endParaRPr lang="en-US" sz="2400" dirty="0" smtClean="0"/>
          </a:p>
          <a:p>
            <a:pPr algn="l"/>
            <a:r>
              <a:rPr lang="en-US" sz="2400" dirty="0" smtClean="0"/>
              <a:t>The </a:t>
            </a:r>
            <a:r>
              <a:rPr lang="en-US" sz="2400" dirty="0"/>
              <a:t>production of citric acid by fermentation in a manner of eco-friendly, in this way not need to burn oil products in recent years tended to global industry production biogenic ways to preserve the environment and reduce harmful emission.</a:t>
            </a:r>
          </a:p>
          <a:p>
            <a:pPr algn="l"/>
            <a:r>
              <a:rPr lang="en-US" sz="2400" dirty="0"/>
              <a:t>The negative </a:t>
            </a:r>
            <a:r>
              <a:rPr lang="en-US" sz="2400" dirty="0" err="1"/>
              <a:t>implecations</a:t>
            </a:r>
            <a:r>
              <a:rPr lang="en-US" sz="2400" dirty="0"/>
              <a:t> that the project on the pollution of the environment by launching the industrial waste such as clays calcium oxide despite the percent of the clays calcium oxide is low can be landfilled in the ground and calcium oxide can be retrieved and thus reduce the economic cost of the project, suggest create calcium oxide recovery unit, which consists of center fugal filtration to reject the solid waste and then passes the output to the evaporator where the water is reject as vapor. Where it is obtained calcium oxide crystal for reuse</a:t>
            </a:r>
            <a:r>
              <a:rPr lang="en-US" dirty="0"/>
              <a:t>.</a:t>
            </a:r>
          </a:p>
        </p:txBody>
      </p:sp>
      <p:sp>
        <p:nvSpPr>
          <p:cNvPr id="4" name="Slide Number Placeholder 3"/>
          <p:cNvSpPr>
            <a:spLocks noGrp="1"/>
          </p:cNvSpPr>
          <p:nvPr>
            <p:ph type="sldNum" sz="quarter" idx="12"/>
          </p:nvPr>
        </p:nvSpPr>
        <p:spPr/>
        <p:txBody>
          <a:bodyPr/>
          <a:lstStyle/>
          <a:p>
            <a:pPr>
              <a:defRPr/>
            </a:pPr>
            <a:fld id="{6C14CE15-9F47-4589-900D-FA48464D9A72}" type="slidenum">
              <a:rPr lang="ar-IQ" smtClean="0"/>
              <a:pPr>
                <a:defRPr/>
              </a:pPr>
              <a:t>19</a:t>
            </a:fld>
            <a:endParaRPr lang="ar-IQ"/>
          </a:p>
        </p:txBody>
      </p:sp>
    </p:spTree>
    <p:extLst>
      <p:ext uri="{BB962C8B-B14F-4D97-AF65-F5344CB8AC3E}">
        <p14:creationId xmlns:p14="http://schemas.microsoft.com/office/powerpoint/2010/main" val="242076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250031" y="333027"/>
            <a:ext cx="8643938" cy="6264325"/>
          </a:xfrm>
        </p:spPr>
        <p:txBody>
          <a:bodyPr/>
          <a:lstStyle/>
          <a:p>
            <a:pPr algn="l" rtl="0"/>
            <a:r>
              <a:rPr lang="en-US" sz="2800" b="1" dirty="0" smtClean="0">
                <a:cs typeface="Arial" charset="0"/>
              </a:rPr>
              <a:t>Introduction </a:t>
            </a:r>
            <a:endParaRPr lang="ar-IQ" sz="2800" b="1" dirty="0" smtClean="0"/>
          </a:p>
          <a:p>
            <a:pPr algn="l" rtl="0"/>
            <a:r>
              <a:rPr lang="en-US" sz="2400" dirty="0" smtClean="0">
                <a:cs typeface="Arial" charset="0"/>
              </a:rPr>
              <a:t>Citric acid (C6H8O7)  is tricarboxylic acid and it is an organic acid and is less reactive than sulfuric or hydrochloric acid , thereby being somewhat  safer to handle. </a:t>
            </a:r>
          </a:p>
          <a:p>
            <a:pPr algn="l" rtl="0"/>
            <a:r>
              <a:rPr lang="en-US" sz="2400" dirty="0" smtClean="0">
                <a:cs typeface="Arial" charset="0"/>
              </a:rPr>
              <a:t>Citric tricarboxylic acid , it is  also known as B-</a:t>
            </a:r>
            <a:r>
              <a:rPr lang="en-US" sz="2400" dirty="0" err="1" smtClean="0">
                <a:cs typeface="Arial" charset="0"/>
              </a:rPr>
              <a:t>hydroxytricarballylic</a:t>
            </a:r>
            <a:r>
              <a:rPr lang="en-US" sz="2400" dirty="0" smtClean="0">
                <a:cs typeface="Arial" charset="0"/>
              </a:rPr>
              <a:t>  acid . </a:t>
            </a:r>
          </a:p>
          <a:p>
            <a:pPr algn="l" rtl="0"/>
            <a:endParaRPr lang="en-US" sz="2800" b="1" dirty="0" smtClean="0">
              <a:cs typeface="Arial" charset="0"/>
            </a:endParaRPr>
          </a:p>
          <a:p>
            <a:pPr algn="l" rtl="0"/>
            <a:endParaRPr lang="en-US" sz="2800" b="1" dirty="0">
              <a:cs typeface="Arial" charset="0"/>
            </a:endParaRPr>
          </a:p>
          <a:p>
            <a:pPr algn="l" rtl="0"/>
            <a:endParaRPr lang="en-US" sz="2800" b="1" dirty="0" smtClean="0">
              <a:cs typeface="Arial" charset="0"/>
            </a:endParaRPr>
          </a:p>
          <a:p>
            <a:pPr algn="l" rtl="0"/>
            <a:endParaRPr lang="en-US" sz="2800" b="1" dirty="0">
              <a:cs typeface="Arial" charset="0"/>
            </a:endParaRPr>
          </a:p>
          <a:p>
            <a:pPr algn="l" rtl="0"/>
            <a:r>
              <a:rPr lang="en-US" sz="2800" b="1" dirty="0" smtClean="0">
                <a:cs typeface="Arial" charset="0"/>
              </a:rPr>
              <a:t>Aim of study:</a:t>
            </a:r>
          </a:p>
          <a:p>
            <a:pPr algn="l" rtl="0">
              <a:buFont typeface="Arial" charset="0"/>
              <a:buNone/>
            </a:pPr>
            <a:r>
              <a:rPr lang="en-US" sz="2400" dirty="0" smtClean="0">
                <a:cs typeface="Arial" charset="0"/>
              </a:rPr>
              <a:t> The aim of this current work is to prepare  citric acid by fermentation method and design all unit operation related to  this project .</a:t>
            </a:r>
          </a:p>
        </p:txBody>
      </p:sp>
      <p:sp>
        <p:nvSpPr>
          <p:cNvPr id="11" name="Slide Number Placeholder 10"/>
          <p:cNvSpPr>
            <a:spLocks noGrp="1"/>
          </p:cNvSpPr>
          <p:nvPr>
            <p:ph type="sldNum" sz="quarter" idx="12"/>
          </p:nvPr>
        </p:nvSpPr>
        <p:spPr/>
        <p:txBody>
          <a:bodyPr/>
          <a:lstStyle/>
          <a:p>
            <a:pPr>
              <a:defRPr/>
            </a:pPr>
            <a:fld id="{4C12A9FE-B7E6-4947-A87E-71DCEE2B3F35}" type="slidenum">
              <a:rPr lang="ar-IQ"/>
              <a:pPr>
                <a:defRPr/>
              </a:pPr>
              <a:t>2</a:t>
            </a:fld>
            <a:endParaRPr lang="ar-IQ"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564904"/>
            <a:ext cx="6000750" cy="223224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147248" cy="5505475"/>
          </a:xfrm>
        </p:spPr>
        <p:txBody>
          <a:bodyPr/>
          <a:lstStyle/>
          <a:p>
            <a:pPr algn="l"/>
            <a:r>
              <a:rPr lang="en-US" dirty="0" smtClean="0"/>
              <a:t>References</a:t>
            </a:r>
          </a:p>
          <a:p>
            <a:pPr algn="l">
              <a:spcBef>
                <a:spcPct val="50000"/>
              </a:spcBef>
            </a:pPr>
            <a:r>
              <a:rPr lang="en-US" i="1" dirty="0" smtClean="0">
                <a:latin typeface="Gill Sans" pitchFamily="34" charset="0"/>
              </a:rPr>
              <a:t>1-</a:t>
            </a:r>
            <a:r>
              <a:rPr lang="en-US" dirty="0"/>
              <a:t>-(</a:t>
            </a:r>
            <a:r>
              <a:rPr lang="en-US" u="sng" dirty="0" err="1">
                <a:solidFill>
                  <a:schemeClr val="tx1">
                    <a:lumMod val="65000"/>
                    <a:lumOff val="35000"/>
                  </a:schemeClr>
                </a:solidFill>
              </a:rPr>
              <a:t>wikipedia</a:t>
            </a:r>
            <a:r>
              <a:rPr lang="en-US" u="sng" dirty="0" smtClean="0">
                <a:solidFill>
                  <a:schemeClr val="tx1">
                    <a:lumMod val="65000"/>
                    <a:lumOff val="35000"/>
                  </a:schemeClr>
                </a:solidFill>
              </a:rPr>
              <a:t>.</a:t>
            </a:r>
            <a:r>
              <a:rPr lang="en-US" dirty="0" smtClean="0">
                <a:solidFill>
                  <a:schemeClr val="tx1">
                    <a:lumMod val="65000"/>
                    <a:lumOff val="35000"/>
                  </a:schemeClr>
                </a:solidFill>
              </a:rPr>
              <a:t>).</a:t>
            </a:r>
            <a:endParaRPr lang="en-US" i="1" dirty="0" smtClean="0">
              <a:latin typeface="Gill Sans" pitchFamily="34" charset="0"/>
            </a:endParaRPr>
          </a:p>
          <a:p>
            <a:pPr algn="l" eaLnBrk="1" hangingPunct="1">
              <a:spcBef>
                <a:spcPct val="50000"/>
              </a:spcBef>
            </a:pPr>
            <a:r>
              <a:rPr lang="en-US" i="1" dirty="0" smtClean="0">
                <a:latin typeface="Gill Sans" pitchFamily="34" charset="0"/>
              </a:rPr>
              <a:t>2-</a:t>
            </a:r>
            <a:r>
              <a:rPr lang="en-US" dirty="0" smtClean="0"/>
              <a:t> </a:t>
            </a:r>
            <a:r>
              <a:rPr lang="en-US" dirty="0"/>
              <a:t>Kirk and </a:t>
            </a:r>
            <a:r>
              <a:rPr lang="en-US" dirty="0" err="1"/>
              <a:t>Othmer</a:t>
            </a:r>
            <a:r>
              <a:rPr lang="en-US" dirty="0"/>
              <a:t>,”Encyclopedia of Chemical Technology” (vol.27),4</a:t>
            </a:r>
            <a:r>
              <a:rPr lang="en-US" baseline="30000" dirty="0"/>
              <a:t>th</a:t>
            </a:r>
            <a:r>
              <a:rPr lang="en-US" dirty="0"/>
              <a:t> </a:t>
            </a:r>
            <a:r>
              <a:rPr lang="en-US" dirty="0" smtClean="0"/>
              <a:t>Ed.</a:t>
            </a:r>
            <a:endParaRPr lang="en-US" i="1" dirty="0" smtClean="0">
              <a:latin typeface="Gill Sans" pitchFamily="34" charset="0"/>
            </a:endParaRPr>
          </a:p>
          <a:p>
            <a:pPr marL="0" indent="0" algn="l" eaLnBrk="1" hangingPunct="1">
              <a:spcBef>
                <a:spcPct val="50000"/>
              </a:spcBef>
              <a:buNone/>
            </a:pPr>
            <a:r>
              <a:rPr lang="en-US" i="1" dirty="0" smtClean="0">
                <a:latin typeface="Gill Sans" pitchFamily="34" charset="0"/>
              </a:rPr>
              <a:t>3-</a:t>
            </a:r>
            <a:r>
              <a:rPr lang="en-US" dirty="0" smtClean="0"/>
              <a:t>. Ullmann </a:t>
            </a:r>
          </a:p>
          <a:p>
            <a:pPr algn="l"/>
            <a:endParaRPr lang="en-US" dirty="0" smtClean="0"/>
          </a:p>
        </p:txBody>
      </p:sp>
      <p:sp>
        <p:nvSpPr>
          <p:cNvPr id="4" name="Slide Number Placeholder 3"/>
          <p:cNvSpPr>
            <a:spLocks noGrp="1"/>
          </p:cNvSpPr>
          <p:nvPr>
            <p:ph type="sldNum" sz="quarter" idx="12"/>
          </p:nvPr>
        </p:nvSpPr>
        <p:spPr/>
        <p:txBody>
          <a:bodyPr/>
          <a:lstStyle/>
          <a:p>
            <a:pPr>
              <a:defRPr/>
            </a:pPr>
            <a:fld id="{6C14CE15-9F47-4589-900D-FA48464D9A72}" type="slidenum">
              <a:rPr lang="ar-IQ" smtClean="0"/>
              <a:pPr>
                <a:defRPr/>
              </a:pPr>
              <a:t>20</a:t>
            </a:fld>
            <a:endParaRPr lang="ar-IQ"/>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 y="0"/>
            <a:ext cx="913445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024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363272" cy="6858000"/>
          </a:xfrm>
        </p:spPr>
        <p:txBody>
          <a:bodyPr/>
          <a:lstStyle/>
          <a:p>
            <a:pPr algn="l" rtl="0"/>
            <a:r>
              <a:rPr lang="en-US" sz="2300" b="1" dirty="0"/>
              <a:t>Abstract</a:t>
            </a:r>
          </a:p>
          <a:p>
            <a:pPr marL="0" indent="0" algn="l" rtl="0">
              <a:buNone/>
            </a:pPr>
            <a:r>
              <a:rPr lang="en-US" sz="2400" dirty="0" smtClean="0"/>
              <a:t>This </a:t>
            </a:r>
            <a:r>
              <a:rPr lang="en-US" sz="2400" dirty="0"/>
              <a:t>project for production   of  citric acid from sucrose and dextrose. It is an organic compound formula (C6H8O7) and lower effectiveness of  sulfuric  acid and  hydrochloric  acid .The estimated percentage consumed  in the food industry by about 60% ,where it enters in soft drinks, fruit juice , jams and conserved food , as the proportion of consumption in the pharmaceutical industry is estimated at about 10%, 30% in other chemical industries such as leather tanning and  textile industry and the industry of dyes and  inks and deposition electrical and remove rust and  industry mirrors .</a:t>
            </a:r>
          </a:p>
          <a:p>
            <a:pPr marL="0" indent="0" algn="l" rtl="0">
              <a:buNone/>
            </a:pPr>
            <a:r>
              <a:rPr lang="en-US" sz="2400" dirty="0" smtClean="0"/>
              <a:t>It </a:t>
            </a:r>
            <a:r>
              <a:rPr lang="en-US" sz="2400" dirty="0"/>
              <a:t>is known that the world needs from citric acid fermentation provided by roads which account for around 99% of total production while the extraction of citrus  ways to provide about 1% of the world's needs of acid .</a:t>
            </a:r>
          </a:p>
          <a:p>
            <a:pPr marL="0" indent="0" algn="l" rtl="0">
              <a:buNone/>
            </a:pPr>
            <a:r>
              <a:rPr lang="en-US" sz="2400" dirty="0"/>
              <a:t>Estimated   production capacity is  50,000 tons per year is equivalent  to 6944.6 Kg  per hour and the equivalent of 36.17 K </a:t>
            </a:r>
            <a:r>
              <a:rPr lang="en-US" sz="2400" dirty="0" err="1"/>
              <a:t>Mol</a:t>
            </a:r>
            <a:r>
              <a:rPr lang="en-US" sz="2400" dirty="0"/>
              <a:t>  per hour.</a:t>
            </a:r>
          </a:p>
        </p:txBody>
      </p:sp>
      <p:sp>
        <p:nvSpPr>
          <p:cNvPr id="4" name="Slide Number Placeholder 3"/>
          <p:cNvSpPr>
            <a:spLocks noGrp="1"/>
          </p:cNvSpPr>
          <p:nvPr>
            <p:ph type="sldNum" sz="quarter" idx="12"/>
          </p:nvPr>
        </p:nvSpPr>
        <p:spPr/>
        <p:txBody>
          <a:bodyPr/>
          <a:lstStyle/>
          <a:p>
            <a:pPr>
              <a:defRPr/>
            </a:pPr>
            <a:fld id="{6C14CE15-9F47-4589-900D-FA48464D9A72}" type="slidenum">
              <a:rPr lang="ar-IQ" smtClean="0"/>
              <a:pPr>
                <a:defRPr/>
              </a:pPr>
              <a:t>3</a:t>
            </a:fld>
            <a:endParaRPr lang="ar-IQ"/>
          </a:p>
        </p:txBody>
      </p:sp>
    </p:spTree>
    <p:extLst>
      <p:ext uri="{BB962C8B-B14F-4D97-AF65-F5344CB8AC3E}">
        <p14:creationId xmlns:p14="http://schemas.microsoft.com/office/powerpoint/2010/main" val="2679399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04664"/>
            <a:ext cx="8289925" cy="5832624"/>
          </a:xfrm>
        </p:spPr>
        <p:txBody>
          <a:bodyPr rtlCol="1">
            <a:normAutofit lnSpcReduction="10000"/>
          </a:bodyPr>
          <a:lstStyle/>
          <a:p>
            <a:pPr marL="0" indent="0" algn="l" fontAlgn="auto">
              <a:spcAft>
                <a:spcPts val="0"/>
              </a:spcAft>
              <a:buFont typeface="Arial" pitchFamily="34" charset="0"/>
              <a:buNone/>
              <a:defRPr/>
            </a:pPr>
            <a:r>
              <a:rPr lang="en-US" b="1" dirty="0" smtClean="0"/>
              <a:t>Properties</a:t>
            </a:r>
          </a:p>
          <a:p>
            <a:pPr algn="l" rtl="0" fontAlgn="auto">
              <a:spcAft>
                <a:spcPts val="0"/>
              </a:spcAft>
              <a:buFont typeface="Arial" pitchFamily="34" charset="0"/>
              <a:buChar char="•"/>
              <a:defRPr/>
            </a:pPr>
            <a:r>
              <a:rPr lang="en-US" sz="2400" dirty="0" smtClean="0"/>
              <a:t> </a:t>
            </a:r>
            <a:r>
              <a:rPr lang="en-US" sz="2400" b="1" dirty="0"/>
              <a:t>physical </a:t>
            </a:r>
            <a:r>
              <a:rPr lang="en-US" sz="2400" b="1" dirty="0" smtClean="0"/>
              <a:t>properties</a:t>
            </a:r>
          </a:p>
          <a:p>
            <a:pPr algn="l" rtl="0" fontAlgn="auto">
              <a:spcAft>
                <a:spcPts val="0"/>
              </a:spcAft>
              <a:buFont typeface="Arial" pitchFamily="34" charset="0"/>
              <a:buNone/>
              <a:defRPr/>
            </a:pPr>
            <a:r>
              <a:rPr lang="en-US" sz="2800" dirty="0" smtClean="0"/>
              <a:t>Citric acid, anhydrous, crystallizes from hot aqueous  solution as colorless translucent crystals or white crystalline powder. Its crystal form is monoclinic </a:t>
            </a:r>
            <a:r>
              <a:rPr lang="en-US" sz="2800" dirty="0" err="1" smtClean="0"/>
              <a:t>holohedra</a:t>
            </a:r>
            <a:r>
              <a:rPr lang="en-US" sz="2800" dirty="0" smtClean="0"/>
              <a:t> . Citric acid is deliquescent in moist air.</a:t>
            </a:r>
          </a:p>
          <a:p>
            <a:pPr algn="l" rtl="0" fontAlgn="auto">
              <a:spcAft>
                <a:spcPts val="0"/>
              </a:spcAft>
              <a:buFont typeface="Arial" pitchFamily="34" charset="0"/>
              <a:buNone/>
              <a:defRPr/>
            </a:pPr>
            <a:endParaRPr lang="en-US" sz="2800" dirty="0"/>
          </a:p>
          <a:p>
            <a:pPr algn="l" rtl="0" fontAlgn="auto">
              <a:spcAft>
                <a:spcPts val="0"/>
              </a:spcAft>
              <a:buFont typeface="Arial" pitchFamily="34" charset="0"/>
              <a:buNone/>
              <a:defRPr/>
            </a:pPr>
            <a:endParaRPr lang="en-US" sz="2800" dirty="0" smtClean="0"/>
          </a:p>
          <a:p>
            <a:pPr algn="l" rtl="0" fontAlgn="auto">
              <a:spcAft>
                <a:spcPts val="0"/>
              </a:spcAft>
              <a:buFont typeface="Arial" pitchFamily="34" charset="0"/>
              <a:buNone/>
              <a:defRPr/>
            </a:pPr>
            <a:endParaRPr lang="en-US" sz="2800" dirty="0"/>
          </a:p>
          <a:p>
            <a:pPr algn="l" rtl="0" fontAlgn="auto">
              <a:spcAft>
                <a:spcPts val="0"/>
              </a:spcAft>
              <a:buFont typeface="Arial" pitchFamily="34" charset="0"/>
              <a:buNone/>
              <a:defRPr/>
            </a:pPr>
            <a:endParaRPr lang="en-US" sz="2800" dirty="0" smtClean="0"/>
          </a:p>
          <a:p>
            <a:pPr algn="l" rtl="0" fontAlgn="auto">
              <a:spcAft>
                <a:spcPts val="0"/>
              </a:spcAft>
              <a:buFont typeface="Arial" pitchFamily="34" charset="0"/>
              <a:buNone/>
              <a:defRPr/>
            </a:pPr>
            <a:endParaRPr lang="en-US" sz="2800" dirty="0"/>
          </a:p>
          <a:p>
            <a:pPr algn="ctr" rtl="0" fontAlgn="auto">
              <a:spcAft>
                <a:spcPts val="0"/>
              </a:spcAft>
              <a:buFont typeface="Arial" pitchFamily="34" charset="0"/>
              <a:buNone/>
              <a:defRPr/>
            </a:pPr>
            <a:r>
              <a:rPr lang="en-US" sz="2800" dirty="0" smtClean="0"/>
              <a:t>Citric acid (C</a:t>
            </a:r>
            <a:r>
              <a:rPr lang="en-US" sz="2000" dirty="0" smtClean="0"/>
              <a:t>6</a:t>
            </a:r>
            <a:r>
              <a:rPr lang="en-US" sz="2800" dirty="0" smtClean="0"/>
              <a:t>H</a:t>
            </a:r>
            <a:r>
              <a:rPr lang="en-US" sz="1800" dirty="0" smtClean="0"/>
              <a:t>8</a:t>
            </a:r>
            <a:r>
              <a:rPr lang="en-US" sz="2800" dirty="0" smtClean="0"/>
              <a:t>O</a:t>
            </a:r>
            <a:r>
              <a:rPr lang="en-US" sz="1800" dirty="0" smtClean="0"/>
              <a:t>7</a:t>
            </a:r>
            <a:r>
              <a:rPr lang="en-US" sz="2800" dirty="0" smtClean="0"/>
              <a:t>)</a:t>
            </a:r>
            <a:endParaRPr lang="ar-IQ" sz="2800" dirty="0"/>
          </a:p>
        </p:txBody>
      </p:sp>
      <p:sp>
        <p:nvSpPr>
          <p:cNvPr id="11" name="Slide Number Placeholder 10"/>
          <p:cNvSpPr>
            <a:spLocks noGrp="1"/>
          </p:cNvSpPr>
          <p:nvPr>
            <p:ph type="sldNum" sz="quarter" idx="12"/>
          </p:nvPr>
        </p:nvSpPr>
        <p:spPr/>
        <p:txBody>
          <a:bodyPr/>
          <a:lstStyle/>
          <a:p>
            <a:pPr>
              <a:defRPr/>
            </a:pPr>
            <a:fld id="{1BB2FE7D-D9E0-438D-900C-FC9D9077731B}" type="slidenum">
              <a:rPr lang="ar-IQ"/>
              <a:pPr>
                <a:defRPr/>
              </a:pPr>
              <a:t>4</a:t>
            </a:fld>
            <a:endParaRPr lang="ar-IQ"/>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140968"/>
            <a:ext cx="4680520" cy="201622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8496944" cy="6408712"/>
          </a:xfrm>
        </p:spPr>
        <p:txBody>
          <a:bodyPr rtlCol="1">
            <a:normAutofit fontScale="92500" lnSpcReduction="10000"/>
          </a:bodyPr>
          <a:lstStyle/>
          <a:p>
            <a:pPr algn="l" rtl="0" fontAlgn="auto">
              <a:spcAft>
                <a:spcPts val="0"/>
              </a:spcAft>
              <a:buFont typeface="Arial" pitchFamily="34" charset="0"/>
              <a:buChar char="•"/>
              <a:defRPr/>
            </a:pPr>
            <a:r>
              <a:rPr lang="en-US" sz="3500" b="1" dirty="0" smtClean="0"/>
              <a:t>Chemical </a:t>
            </a:r>
            <a:r>
              <a:rPr lang="en-US" sz="3500" b="1" dirty="0"/>
              <a:t>properties </a:t>
            </a:r>
          </a:p>
          <a:p>
            <a:pPr algn="l" rtl="0" fontAlgn="auto">
              <a:spcAft>
                <a:spcPts val="0"/>
              </a:spcAft>
              <a:buFont typeface="Arial" pitchFamily="34" charset="0"/>
              <a:buNone/>
              <a:defRPr/>
            </a:pPr>
            <a:r>
              <a:rPr lang="en-US" sz="3000" dirty="0" smtClean="0"/>
              <a:t>     Citric </a:t>
            </a:r>
            <a:r>
              <a:rPr lang="en-US" sz="3000" dirty="0"/>
              <a:t>acid undergoes most of the </a:t>
            </a:r>
            <a:r>
              <a:rPr lang="en-US" sz="3000" dirty="0" smtClean="0"/>
              <a:t>reaction such as:</a:t>
            </a:r>
            <a:endParaRPr lang="ar-SA" sz="3000" dirty="0" smtClean="0"/>
          </a:p>
          <a:p>
            <a:pPr algn="l" rtl="0" fontAlgn="auto">
              <a:spcAft>
                <a:spcPts val="0"/>
              </a:spcAft>
              <a:buFont typeface="Arial" pitchFamily="34" charset="0"/>
              <a:buChar char="•"/>
              <a:defRPr/>
            </a:pPr>
            <a:r>
              <a:rPr lang="en-US" sz="2600" b="1" dirty="0"/>
              <a:t>Decomposition</a:t>
            </a:r>
            <a:r>
              <a:rPr lang="en-US" sz="2400" dirty="0" smtClean="0"/>
              <a:t>.;</a:t>
            </a:r>
          </a:p>
          <a:p>
            <a:pPr algn="l" rtl="0" fontAlgn="auto">
              <a:spcAft>
                <a:spcPts val="0"/>
              </a:spcAft>
              <a:buFont typeface="Arial" pitchFamily="34" charset="0"/>
              <a:buNone/>
              <a:defRPr/>
            </a:pPr>
            <a:r>
              <a:rPr lang="en-US" sz="2400" dirty="0" smtClean="0"/>
              <a:t>      When </a:t>
            </a:r>
            <a:r>
              <a:rPr lang="en-US" sz="2400" dirty="0"/>
              <a:t>heated above 175 C , citric acid decomposes to form </a:t>
            </a:r>
            <a:r>
              <a:rPr lang="en-US" sz="2400" dirty="0" err="1" smtClean="0"/>
              <a:t>aconitic</a:t>
            </a:r>
            <a:r>
              <a:rPr lang="en-US" sz="2400" dirty="0" smtClean="0"/>
              <a:t> </a:t>
            </a:r>
            <a:r>
              <a:rPr lang="en-US" sz="2400" dirty="0"/>
              <a:t>acid, </a:t>
            </a:r>
            <a:r>
              <a:rPr lang="en-US" sz="2400" dirty="0" err="1" smtClean="0"/>
              <a:t>citraconic</a:t>
            </a:r>
            <a:r>
              <a:rPr lang="en-US" sz="2400" dirty="0" smtClean="0"/>
              <a:t> </a:t>
            </a:r>
            <a:r>
              <a:rPr lang="en-US" sz="2400" dirty="0"/>
              <a:t>acid, </a:t>
            </a:r>
            <a:r>
              <a:rPr lang="en-US" sz="2400" dirty="0" err="1" smtClean="0"/>
              <a:t>itaconic</a:t>
            </a:r>
            <a:r>
              <a:rPr lang="en-US" sz="2400" dirty="0" smtClean="0"/>
              <a:t> </a:t>
            </a:r>
            <a:r>
              <a:rPr lang="en-US" sz="2400" dirty="0"/>
              <a:t>acid , </a:t>
            </a:r>
            <a:r>
              <a:rPr lang="en-US" sz="2400" dirty="0" err="1" smtClean="0"/>
              <a:t>acetonedicarboxylic</a:t>
            </a:r>
            <a:r>
              <a:rPr lang="en-US" sz="2400" dirty="0" smtClean="0"/>
              <a:t> </a:t>
            </a:r>
            <a:r>
              <a:rPr lang="en-US" sz="2400" dirty="0"/>
              <a:t>acid , carbon dioxide , and water </a:t>
            </a:r>
            <a:endParaRPr lang="ar-SA" sz="2400" dirty="0" smtClean="0"/>
          </a:p>
          <a:p>
            <a:pPr algn="l" rtl="0" fontAlgn="auto">
              <a:spcAft>
                <a:spcPts val="0"/>
              </a:spcAft>
              <a:buFont typeface="Arial" pitchFamily="34" charset="0"/>
              <a:buNone/>
              <a:defRPr/>
            </a:pPr>
            <a:r>
              <a:rPr lang="en-US" sz="2600" b="1" dirty="0" smtClean="0"/>
              <a:t>      Esterification</a:t>
            </a:r>
            <a:r>
              <a:rPr lang="en-US" sz="2400" b="1" dirty="0"/>
              <a:t>. </a:t>
            </a:r>
            <a:endParaRPr lang="en-US" sz="2400" b="1" dirty="0" smtClean="0"/>
          </a:p>
          <a:p>
            <a:pPr algn="l" rtl="0" fontAlgn="auto">
              <a:spcAft>
                <a:spcPts val="0"/>
              </a:spcAft>
              <a:buFont typeface="Arial" pitchFamily="34" charset="0"/>
              <a:buChar char="•"/>
              <a:defRPr/>
            </a:pPr>
            <a:r>
              <a:rPr lang="en-US" sz="2400" dirty="0" smtClean="0"/>
              <a:t>Citric </a:t>
            </a:r>
            <a:r>
              <a:rPr lang="en-US" sz="2400" dirty="0"/>
              <a:t>acid is easily esterified with many alcohols under </a:t>
            </a:r>
            <a:r>
              <a:rPr lang="en-US" sz="2400" dirty="0" err="1"/>
              <a:t>azeotropic</a:t>
            </a:r>
            <a:r>
              <a:rPr lang="en-US" sz="2400" dirty="0"/>
              <a:t>   condition  in the presence of a catalyst such as sulfuric acid, p-toluene-sulfonic acid, or sulfonic acid-type ion-exchange resin. Alcohols boiling above 150C esterify citric acid </a:t>
            </a:r>
            <a:r>
              <a:rPr lang="en-US" sz="2400" dirty="0" smtClean="0"/>
              <a:t>without a catalyst</a:t>
            </a:r>
          </a:p>
          <a:p>
            <a:pPr algn="l" rtl="0" fontAlgn="auto">
              <a:spcAft>
                <a:spcPts val="0"/>
              </a:spcAft>
              <a:buFont typeface="Arial" pitchFamily="34" charset="0"/>
              <a:buNone/>
              <a:defRPr/>
            </a:pPr>
            <a:r>
              <a:rPr lang="en-US" sz="2400" b="1" dirty="0" smtClean="0"/>
              <a:t>     </a:t>
            </a:r>
            <a:r>
              <a:rPr lang="en-US" sz="2600" b="1" dirty="0" smtClean="0"/>
              <a:t>Oxidation</a:t>
            </a:r>
            <a:r>
              <a:rPr lang="en-US" sz="2600" dirty="0"/>
              <a:t>.</a:t>
            </a:r>
          </a:p>
          <a:p>
            <a:pPr algn="l" rtl="0" fontAlgn="auto">
              <a:spcAft>
                <a:spcPts val="0"/>
              </a:spcAft>
              <a:buFont typeface="Arial" pitchFamily="34" charset="0"/>
              <a:buChar char="•"/>
              <a:defRPr/>
            </a:pPr>
            <a:r>
              <a:rPr lang="en-US" sz="2400" dirty="0"/>
              <a:t>Citric acid is easily oxidized by a variety of oxidizing agents</a:t>
            </a:r>
          </a:p>
          <a:p>
            <a:pPr marL="0" indent="0" algn="l" rtl="0" fontAlgn="auto">
              <a:spcAft>
                <a:spcPts val="0"/>
              </a:spcAft>
              <a:buFont typeface="Arial" pitchFamily="34" charset="0"/>
              <a:buNone/>
              <a:defRPr/>
            </a:pPr>
            <a:r>
              <a:rPr lang="en-US" sz="2400" dirty="0" smtClean="0"/>
              <a:t>      Such </a:t>
            </a:r>
            <a:r>
              <a:rPr lang="en-US" sz="2400" dirty="0"/>
              <a:t>as peroxides, hypochlorite, persulfate, </a:t>
            </a:r>
            <a:r>
              <a:rPr lang="en-US" sz="2400" dirty="0" smtClean="0"/>
              <a:t>permanganate,                                   </a:t>
            </a:r>
            <a:r>
              <a:rPr lang="en-US" sz="2400" dirty="0" err="1" smtClean="0"/>
              <a:t>periodate</a:t>
            </a:r>
            <a:r>
              <a:rPr lang="en-US" sz="2400" dirty="0" smtClean="0"/>
              <a:t>, </a:t>
            </a:r>
            <a:r>
              <a:rPr lang="en-US" sz="2400" dirty="0" err="1" smtClean="0"/>
              <a:t>hypobromite</a:t>
            </a:r>
            <a:r>
              <a:rPr lang="en-US" sz="2400" dirty="0" smtClean="0"/>
              <a:t> , </a:t>
            </a:r>
            <a:r>
              <a:rPr lang="en-US" sz="2400" dirty="0" err="1" smtClean="0"/>
              <a:t>cheomate</a:t>
            </a:r>
            <a:r>
              <a:rPr lang="en-US" sz="2400" dirty="0" smtClean="0"/>
              <a:t> , </a:t>
            </a:r>
            <a:r>
              <a:rPr lang="en-US" sz="2400" dirty="0"/>
              <a:t>manganese dioxide, and nitric </a:t>
            </a:r>
            <a:r>
              <a:rPr lang="en-US" sz="2400" dirty="0" smtClean="0"/>
              <a:t> acid</a:t>
            </a:r>
            <a:r>
              <a:rPr lang="en-US" sz="2400" dirty="0"/>
              <a:t>. The products of oxidation are usually </a:t>
            </a:r>
            <a:r>
              <a:rPr lang="en-US" sz="2400" dirty="0" err="1"/>
              <a:t>acetonedicarboxylic</a:t>
            </a:r>
            <a:r>
              <a:rPr lang="en-US" sz="2400" dirty="0"/>
              <a:t> acid</a:t>
            </a:r>
            <a:r>
              <a:rPr lang="en-US" sz="2400" dirty="0" smtClean="0"/>
              <a:t>, oxalic </a:t>
            </a:r>
            <a:r>
              <a:rPr lang="en-US" sz="2400" dirty="0"/>
              <a:t>acid, carbon dioxide, and water .</a:t>
            </a:r>
            <a:endParaRPr lang="ar-IQ" sz="2400" dirty="0"/>
          </a:p>
        </p:txBody>
      </p:sp>
      <p:sp>
        <p:nvSpPr>
          <p:cNvPr id="11" name="Slide Number Placeholder 10"/>
          <p:cNvSpPr>
            <a:spLocks noGrp="1"/>
          </p:cNvSpPr>
          <p:nvPr>
            <p:ph type="sldNum" sz="quarter" idx="12"/>
          </p:nvPr>
        </p:nvSpPr>
        <p:spPr/>
        <p:txBody>
          <a:bodyPr/>
          <a:lstStyle/>
          <a:p>
            <a:pPr>
              <a:defRPr/>
            </a:pPr>
            <a:fld id="{9FC6047C-131C-439F-A7AF-1AD0CDADC593}" type="slidenum">
              <a:rPr lang="ar-IQ"/>
              <a:pPr>
                <a:defRPr/>
              </a:pPr>
              <a:t>5</a:t>
            </a:fld>
            <a:endParaRPr lang="ar-IQ"/>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395288" y="404813"/>
            <a:ext cx="8229600" cy="5616575"/>
          </a:xfrm>
        </p:spPr>
        <p:txBody>
          <a:bodyPr/>
          <a:lstStyle/>
          <a:p>
            <a:pPr algn="l" rtl="0">
              <a:buFont typeface="Arial" charset="0"/>
              <a:buNone/>
            </a:pPr>
            <a:r>
              <a:rPr lang="en-US" b="1" dirty="0" smtClean="0">
                <a:cs typeface="Arial" charset="0"/>
              </a:rPr>
              <a:t>●Production Method</a:t>
            </a:r>
          </a:p>
          <a:p>
            <a:pPr algn="l" rtl="0"/>
            <a:endParaRPr lang="en-US" sz="1800" b="1" dirty="0" smtClean="0">
              <a:cs typeface="Arial" charset="0"/>
            </a:endParaRPr>
          </a:p>
          <a:p>
            <a:pPr algn="l" rtl="0">
              <a:buFont typeface="Arial" charset="0"/>
              <a:buNone/>
            </a:pPr>
            <a:r>
              <a:rPr lang="en-US" sz="2800" b="1" dirty="0" smtClean="0">
                <a:cs typeface="Arial" charset="0"/>
              </a:rPr>
              <a:t>1-laboratory synthesis </a:t>
            </a:r>
          </a:p>
          <a:p>
            <a:pPr algn="l" rtl="0">
              <a:buFont typeface="Arial" charset="0"/>
              <a:buNone/>
            </a:pPr>
            <a:r>
              <a:rPr lang="en-US" sz="2800" b="1" dirty="0" smtClean="0">
                <a:cs typeface="Arial" charset="0"/>
              </a:rPr>
              <a:t>2-Early production </a:t>
            </a:r>
          </a:p>
          <a:p>
            <a:pPr algn="l" rtl="0">
              <a:buFont typeface="Arial" charset="0"/>
              <a:buNone/>
            </a:pPr>
            <a:r>
              <a:rPr lang="en-US" sz="2800" b="1" dirty="0" smtClean="0">
                <a:cs typeface="Arial" charset="0"/>
              </a:rPr>
              <a:t>3-Fermentation</a:t>
            </a:r>
          </a:p>
          <a:p>
            <a:pPr algn="l" rtl="0">
              <a:buFont typeface="Arial" charset="0"/>
              <a:buNone/>
            </a:pPr>
            <a:r>
              <a:rPr lang="en-US" sz="2800" b="1" dirty="0" smtClean="0">
                <a:cs typeface="Arial" charset="0"/>
              </a:rPr>
              <a:t>A-surface fermentation </a:t>
            </a:r>
          </a:p>
          <a:p>
            <a:pPr algn="l" rtl="0">
              <a:buFont typeface="Arial" charset="0"/>
              <a:buNone/>
            </a:pPr>
            <a:r>
              <a:rPr lang="en-US" sz="2800" b="1" dirty="0" smtClean="0">
                <a:cs typeface="Arial" charset="0"/>
              </a:rPr>
              <a:t>B- submerged fermentation </a:t>
            </a:r>
          </a:p>
          <a:p>
            <a:pPr algn="l" rtl="0">
              <a:buFont typeface="Arial" charset="0"/>
              <a:buNone/>
            </a:pPr>
            <a:r>
              <a:rPr lang="en-US" sz="2800" b="1" dirty="0" smtClean="0">
                <a:cs typeface="Arial" charset="0"/>
              </a:rPr>
              <a:t>4-other fermentation</a:t>
            </a:r>
          </a:p>
          <a:p>
            <a:pPr algn="l" rtl="0"/>
            <a:r>
              <a:rPr lang="en-US" sz="2800" b="1" i="1" u="sng" dirty="0" smtClean="0">
                <a:cs typeface="Arial" charset="0"/>
              </a:rPr>
              <a:t>Process chosen</a:t>
            </a:r>
          </a:p>
          <a:p>
            <a:pPr algn="l" rtl="0"/>
            <a:r>
              <a:rPr lang="en-US" sz="2800" b="1" i="1" u="sng" dirty="0" smtClean="0">
                <a:cs typeface="Arial" charset="0"/>
              </a:rPr>
              <a:t>The process chosen is  submerged fermentation </a:t>
            </a:r>
          </a:p>
          <a:p>
            <a:pPr algn="l" rtl="0"/>
            <a:endParaRPr lang="en-US" sz="1800" b="1" i="1" u="sng" dirty="0" smtClean="0">
              <a:cs typeface="Arial" charset="0"/>
            </a:endParaRPr>
          </a:p>
        </p:txBody>
      </p:sp>
      <p:sp>
        <p:nvSpPr>
          <p:cNvPr id="10" name="Slide Number Placeholder 9"/>
          <p:cNvSpPr>
            <a:spLocks noGrp="1"/>
          </p:cNvSpPr>
          <p:nvPr>
            <p:ph type="sldNum" sz="quarter" idx="12"/>
          </p:nvPr>
        </p:nvSpPr>
        <p:spPr/>
        <p:txBody>
          <a:bodyPr/>
          <a:lstStyle/>
          <a:p>
            <a:pPr>
              <a:defRPr/>
            </a:pPr>
            <a:fld id="{9A647DCE-497C-4C97-BD9E-430CB92CB96B}" type="slidenum">
              <a:rPr lang="ar-IQ"/>
              <a:pPr>
                <a:defRPr/>
              </a:pPr>
              <a:t>6</a:t>
            </a:fld>
            <a:endParaRPr lang="ar-IQ"/>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315006" y="1124744"/>
            <a:ext cx="8072437" cy="3786187"/>
          </a:xfrm>
          <a:prstGeom prst="rect">
            <a:avLst/>
          </a:prstGeom>
          <a:noFill/>
          <a:ln w="9525">
            <a:noFill/>
            <a:miter lim="800000"/>
            <a:headEnd/>
            <a:tailEnd/>
          </a:ln>
        </p:spPr>
        <p:txBody>
          <a:bodyPr>
            <a:spAutoFit/>
          </a:bodyPr>
          <a:lstStyle/>
          <a:p>
            <a:pPr algn="l" rtl="0"/>
            <a:endParaRPr lang="ar-IQ" sz="2400" dirty="0"/>
          </a:p>
          <a:p>
            <a:pPr algn="l" rtl="0"/>
            <a:r>
              <a:rPr lang="en-US" sz="2400" dirty="0"/>
              <a:t>1- Acidulate in food, confectionary, and beverage (75%)</a:t>
            </a:r>
          </a:p>
          <a:p>
            <a:r>
              <a:rPr lang="ar-IQ" sz="2400" dirty="0"/>
              <a:t>اعطاء حموضة للاغذية والحلويات والمشروبات ونسبة الاستخدام </a:t>
            </a:r>
            <a:r>
              <a:rPr lang="en-US" sz="2400" dirty="0"/>
              <a:t>75</a:t>
            </a:r>
            <a:r>
              <a:rPr lang="ar-IQ" sz="2400" dirty="0"/>
              <a:t>%</a:t>
            </a:r>
            <a:endParaRPr lang="en-US" sz="2400" dirty="0"/>
          </a:p>
          <a:p>
            <a:pPr algn="l" rtl="0"/>
            <a:r>
              <a:rPr lang="en-US" sz="2400" dirty="0"/>
              <a:t>2- Pharmaceutical (10%), e.g. soluble aspirin preparation</a:t>
            </a:r>
          </a:p>
          <a:p>
            <a:r>
              <a:rPr lang="ar-IQ" sz="2400" dirty="0"/>
              <a:t>الصناعات الدوائية مثل الاسبرين و نسبة الاستخدام </a:t>
            </a:r>
            <a:r>
              <a:rPr lang="en-US" sz="2400" dirty="0"/>
              <a:t>10</a:t>
            </a:r>
            <a:r>
              <a:rPr lang="ar-IQ" sz="2400" dirty="0"/>
              <a:t> %</a:t>
            </a:r>
          </a:p>
          <a:p>
            <a:pPr algn="l" rtl="0"/>
            <a:r>
              <a:rPr lang="en-US" sz="2400" dirty="0"/>
              <a:t>3-industrial (15%): complexes with metals such as iron and copper to be stabilizer of oil and fats.</a:t>
            </a:r>
          </a:p>
          <a:p>
            <a:pPr algn="l" rtl="0"/>
            <a:r>
              <a:rPr lang="ar-IQ" sz="2400" dirty="0"/>
              <a:t>استخدامات صناعية مثل تكوين معقدات مع ايونات المعادن مثل الحديد والنحاس لتثبيت الزيوت والدهون</a:t>
            </a:r>
            <a:endParaRPr lang="en-US" sz="2400" dirty="0"/>
          </a:p>
          <a:p>
            <a:pPr algn="l" rtl="0"/>
            <a:endParaRPr lang="ar-IQ" sz="2400" dirty="0"/>
          </a:p>
        </p:txBody>
      </p:sp>
      <p:sp>
        <p:nvSpPr>
          <p:cNvPr id="18435" name="Rectangle 7"/>
          <p:cNvSpPr>
            <a:spLocks noChangeArrowheads="1"/>
          </p:cNvSpPr>
          <p:nvPr/>
        </p:nvSpPr>
        <p:spPr bwMode="auto">
          <a:xfrm>
            <a:off x="428625" y="214313"/>
            <a:ext cx="5427663" cy="584200"/>
          </a:xfrm>
          <a:prstGeom prst="rect">
            <a:avLst/>
          </a:prstGeom>
          <a:noFill/>
          <a:ln w="9525">
            <a:noFill/>
            <a:miter lim="800000"/>
            <a:headEnd/>
            <a:tailEnd/>
          </a:ln>
        </p:spPr>
        <p:txBody>
          <a:bodyPr wrap="none">
            <a:spAutoFit/>
          </a:bodyPr>
          <a:lstStyle/>
          <a:p>
            <a:r>
              <a:rPr lang="en-US" sz="3200" dirty="0"/>
              <a:t> </a:t>
            </a:r>
            <a:r>
              <a:rPr lang="en-US" sz="3200" b="1" dirty="0"/>
              <a:t>Application of Citric Acid: </a:t>
            </a:r>
          </a:p>
        </p:txBody>
      </p:sp>
      <p:sp>
        <p:nvSpPr>
          <p:cNvPr id="13" name="Slide Number Placeholder 12"/>
          <p:cNvSpPr>
            <a:spLocks noGrp="1"/>
          </p:cNvSpPr>
          <p:nvPr>
            <p:ph type="sldNum" sz="quarter" idx="12"/>
          </p:nvPr>
        </p:nvSpPr>
        <p:spPr/>
        <p:txBody>
          <a:bodyPr/>
          <a:lstStyle/>
          <a:p>
            <a:pPr>
              <a:defRPr/>
            </a:pPr>
            <a:fld id="{FD024998-F1AF-4F0F-A3C3-541B2E5F70D8}" type="slidenum">
              <a:rPr lang="ar-IQ"/>
              <a:pPr>
                <a:defRPr/>
              </a:pPr>
              <a:t>7</a:t>
            </a:fld>
            <a:endParaRPr lang="ar-IQ"/>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0" y="928688"/>
            <a:ext cx="8072438" cy="6002337"/>
          </a:xfrm>
          <a:prstGeom prst="rect">
            <a:avLst/>
          </a:prstGeom>
          <a:noFill/>
          <a:ln w="9525">
            <a:noFill/>
            <a:miter lim="800000"/>
            <a:headEnd/>
            <a:tailEnd/>
          </a:ln>
        </p:spPr>
        <p:txBody>
          <a:bodyPr>
            <a:spAutoFit/>
          </a:bodyPr>
          <a:lstStyle/>
          <a:p>
            <a:pPr algn="l" rtl="0"/>
            <a:r>
              <a:rPr lang="en-US" sz="2400"/>
              <a:t>4- Citric acid and its sodium or potassium salts are used in:</a:t>
            </a:r>
          </a:p>
          <a:p>
            <a:pPr algn="l" rtl="0"/>
            <a:r>
              <a:rPr lang="ar-IQ" sz="2400"/>
              <a:t>حامض الستريك و املاحه تستخدم كذلك في: </a:t>
            </a:r>
            <a:endParaRPr lang="en-US" sz="2400"/>
          </a:p>
          <a:p>
            <a:pPr algn="l" rtl="0"/>
            <a:r>
              <a:rPr lang="en-US" sz="2400"/>
              <a:t>a- many food products including carbonated beverages dry-packaged drinks fruit drinks and jams.</a:t>
            </a:r>
          </a:p>
          <a:p>
            <a:pPr algn="l" rtl="0"/>
            <a:r>
              <a:rPr lang="ar-IQ" sz="2400"/>
              <a:t>العديد من المنتجات الغذائية بما في ذلك المشروبات الغازية والمشروبات المعبأة الجافة والمربيات</a:t>
            </a:r>
          </a:p>
          <a:p>
            <a:pPr algn="l" rtl="0"/>
            <a:r>
              <a:rPr lang="en-US" sz="2400"/>
              <a:t>b- in producing vegetable oils</a:t>
            </a:r>
          </a:p>
          <a:p>
            <a:pPr algn="l" rtl="0"/>
            <a:r>
              <a:rPr lang="ar-IQ" sz="2400"/>
              <a:t>في إنتاج الزيوت النباتية</a:t>
            </a:r>
            <a:endParaRPr lang="en-US" sz="2400"/>
          </a:p>
          <a:p>
            <a:pPr algn="l" rtl="0"/>
            <a:r>
              <a:rPr lang="en-US" sz="2400"/>
              <a:t>c- in preserving the color, flavor, and vitamin content of fresh and frozen vetables and fruit. </a:t>
            </a:r>
          </a:p>
          <a:p>
            <a:pPr algn="l" rtl="0"/>
            <a:r>
              <a:rPr lang="ar-IQ" sz="2400"/>
              <a:t>في الحفاظ على اللون، والنكهة، ومحتوى الفيتامينات من الخضار والفواكه الطازجة والمجمدة.</a:t>
            </a:r>
            <a:endParaRPr lang="en-US" sz="2400"/>
          </a:p>
          <a:p>
            <a:pPr algn="l" rtl="0"/>
            <a:r>
              <a:rPr lang="en-US" sz="2400"/>
              <a:t>d- in cleaning e.g., for boilers and heat exchanger. </a:t>
            </a:r>
          </a:p>
          <a:p>
            <a:pPr algn="l" rtl="0"/>
            <a:r>
              <a:rPr lang="ar-IQ" sz="2400"/>
              <a:t>في التنظيف على سبيل المثال، للمراجل والمبادلات الحرارية.</a:t>
            </a:r>
            <a:endParaRPr lang="en-US" sz="2400"/>
          </a:p>
          <a:p>
            <a:pPr algn="l" rtl="0"/>
            <a:endParaRPr lang="ar-IQ" sz="2400"/>
          </a:p>
        </p:txBody>
      </p:sp>
      <p:sp>
        <p:nvSpPr>
          <p:cNvPr id="19459" name="Rectangle 7"/>
          <p:cNvSpPr>
            <a:spLocks noChangeArrowheads="1"/>
          </p:cNvSpPr>
          <p:nvPr/>
        </p:nvSpPr>
        <p:spPr bwMode="auto">
          <a:xfrm>
            <a:off x="-425450" y="214313"/>
            <a:ext cx="5541963" cy="1077912"/>
          </a:xfrm>
          <a:prstGeom prst="rect">
            <a:avLst/>
          </a:prstGeom>
          <a:noFill/>
          <a:ln w="9525">
            <a:noFill/>
            <a:miter lim="800000"/>
            <a:headEnd/>
            <a:tailEnd/>
          </a:ln>
        </p:spPr>
        <p:txBody>
          <a:bodyPr wrap="none">
            <a:spAutoFit/>
          </a:bodyPr>
          <a:lstStyle/>
          <a:p>
            <a:r>
              <a:rPr lang="en-US" sz="3200"/>
              <a:t>  </a:t>
            </a:r>
            <a:r>
              <a:rPr lang="en-US" sz="3200" b="1"/>
              <a:t>Application of Citric Acid: </a:t>
            </a:r>
          </a:p>
          <a:p>
            <a:endParaRPr lang="en-US" sz="3200"/>
          </a:p>
        </p:txBody>
      </p:sp>
      <p:sp>
        <p:nvSpPr>
          <p:cNvPr id="13" name="Slide Number Placeholder 12"/>
          <p:cNvSpPr>
            <a:spLocks noGrp="1"/>
          </p:cNvSpPr>
          <p:nvPr>
            <p:ph type="sldNum" sz="quarter" idx="12"/>
          </p:nvPr>
        </p:nvSpPr>
        <p:spPr/>
        <p:txBody>
          <a:bodyPr/>
          <a:lstStyle/>
          <a:p>
            <a:pPr>
              <a:defRPr/>
            </a:pPr>
            <a:fld id="{7C6B1F1C-0090-4C5D-B094-2654E8FC3089}" type="slidenum">
              <a:rPr lang="ar-IQ"/>
              <a:pPr>
                <a:defRPr/>
              </a:pPr>
              <a:t>8</a:t>
            </a:fld>
            <a:endParaRPr lang="ar-IQ"/>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0" y="928688"/>
            <a:ext cx="8072438" cy="830262"/>
          </a:xfrm>
          <a:prstGeom prst="rect">
            <a:avLst/>
          </a:prstGeom>
          <a:noFill/>
          <a:ln w="9525">
            <a:noFill/>
            <a:miter lim="800000"/>
            <a:headEnd/>
            <a:tailEnd/>
          </a:ln>
        </p:spPr>
        <p:txBody>
          <a:bodyPr>
            <a:spAutoFit/>
          </a:bodyPr>
          <a:lstStyle/>
          <a:p>
            <a:pPr algn="l" rtl="0"/>
            <a:endParaRPr lang="ar-IQ" sz="2400"/>
          </a:p>
          <a:p>
            <a:pPr algn="l" rtl="0"/>
            <a:endParaRPr lang="ar-IQ" sz="2400"/>
          </a:p>
        </p:txBody>
      </p:sp>
      <p:sp>
        <p:nvSpPr>
          <p:cNvPr id="20483" name="Rectangle 4"/>
          <p:cNvSpPr>
            <a:spLocks noChangeArrowheads="1"/>
          </p:cNvSpPr>
          <p:nvPr/>
        </p:nvSpPr>
        <p:spPr bwMode="auto">
          <a:xfrm>
            <a:off x="0" y="857250"/>
            <a:ext cx="7858125" cy="5694363"/>
          </a:xfrm>
          <a:prstGeom prst="rect">
            <a:avLst/>
          </a:prstGeom>
          <a:noFill/>
          <a:ln w="9525">
            <a:noFill/>
            <a:miter lim="800000"/>
            <a:headEnd/>
            <a:tailEnd/>
          </a:ln>
        </p:spPr>
        <p:txBody>
          <a:bodyPr>
            <a:spAutoFit/>
          </a:bodyPr>
          <a:lstStyle/>
          <a:p>
            <a:pPr algn="l" rtl="0"/>
            <a:r>
              <a:rPr lang="en-US" sz="2800" dirty="0"/>
              <a:t>e-employed as a detergent builder ,especially in liquid formulations.</a:t>
            </a:r>
          </a:p>
          <a:p>
            <a:pPr algn="l" rtl="0"/>
            <a:r>
              <a:rPr lang="ar-IQ" sz="2800" dirty="0"/>
              <a:t>يستعمل لتحضير المنظفات، وخاصة في التركيبات السائلة.</a:t>
            </a:r>
            <a:r>
              <a:rPr lang="en-US" sz="2800" dirty="0"/>
              <a:t> </a:t>
            </a:r>
          </a:p>
          <a:p>
            <a:pPr algn="l" rtl="0"/>
            <a:r>
              <a:rPr lang="en-US" sz="2800" dirty="0"/>
              <a:t>f- it is solutions can remove sulfur dioxide from gases</a:t>
            </a:r>
          </a:p>
          <a:p>
            <a:pPr algn="l" rtl="0"/>
            <a:r>
              <a:rPr lang="ar-IQ" sz="2800" dirty="0"/>
              <a:t>محاليله تستخدم لازالة ثاني </a:t>
            </a:r>
            <a:r>
              <a:rPr lang="ar-IQ" sz="2800" dirty="0" smtClean="0"/>
              <a:t>أوكسيد </a:t>
            </a:r>
            <a:r>
              <a:rPr lang="ar-IQ" sz="2800" dirty="0"/>
              <a:t>الكبريت من الغازات</a:t>
            </a:r>
            <a:endParaRPr lang="en-US" sz="2800" dirty="0"/>
          </a:p>
          <a:p>
            <a:pPr algn="l" rtl="0"/>
            <a:r>
              <a:rPr lang="en-US" sz="2800" dirty="0"/>
              <a:t>g-reduces PH and remove calcium to pretreated or remedy cement contamination.</a:t>
            </a:r>
          </a:p>
          <a:p>
            <a:pPr algn="l" rtl="0"/>
            <a:r>
              <a:rPr lang="ar-IQ" sz="2800" dirty="0"/>
              <a:t>تقليل الدالة الحامضية وازالة الكالسيوم </a:t>
            </a:r>
          </a:p>
          <a:p>
            <a:pPr algn="l" rtl="0"/>
            <a:r>
              <a:rPr lang="en-US" sz="2800" dirty="0"/>
              <a:t>h- sequesters soluble iron to prevent polymer cross linking</a:t>
            </a:r>
          </a:p>
          <a:p>
            <a:pPr algn="l" rtl="0"/>
            <a:r>
              <a:rPr lang="ar-IQ" sz="2800" dirty="0"/>
              <a:t>عزل الحديد الذائب ومنع التشابك في صناعة البوليمرات</a:t>
            </a:r>
          </a:p>
          <a:p>
            <a:pPr algn="l" rtl="0"/>
            <a:endParaRPr lang="en-US" sz="2800" dirty="0"/>
          </a:p>
        </p:txBody>
      </p:sp>
      <p:sp>
        <p:nvSpPr>
          <p:cNvPr id="15" name="Slide Number Placeholder 14"/>
          <p:cNvSpPr>
            <a:spLocks noGrp="1"/>
          </p:cNvSpPr>
          <p:nvPr>
            <p:ph type="sldNum" sz="quarter" idx="12"/>
          </p:nvPr>
        </p:nvSpPr>
        <p:spPr/>
        <p:txBody>
          <a:bodyPr/>
          <a:lstStyle/>
          <a:p>
            <a:pPr>
              <a:defRPr/>
            </a:pPr>
            <a:fld id="{38206681-DA33-4D3A-8C61-8F57ECCD3E99}" type="slidenum">
              <a:rPr lang="ar-IQ"/>
              <a:pPr>
                <a:defRPr/>
              </a:pPr>
              <a:t>9</a:t>
            </a:fld>
            <a:endParaRPr lang="ar-IQ"/>
          </a:p>
        </p:txBody>
      </p:sp>
      <p:sp>
        <p:nvSpPr>
          <p:cNvPr id="20485" name="Rectangle 15"/>
          <p:cNvSpPr>
            <a:spLocks noChangeArrowheads="1"/>
          </p:cNvSpPr>
          <p:nvPr/>
        </p:nvSpPr>
        <p:spPr bwMode="auto">
          <a:xfrm>
            <a:off x="0" y="214313"/>
            <a:ext cx="5313363" cy="584200"/>
          </a:xfrm>
          <a:prstGeom prst="rect">
            <a:avLst/>
          </a:prstGeom>
          <a:noFill/>
          <a:ln w="9525">
            <a:noFill/>
            <a:miter lim="800000"/>
            <a:headEnd/>
            <a:tailEnd/>
          </a:ln>
        </p:spPr>
        <p:txBody>
          <a:bodyPr wrap="none">
            <a:spAutoFit/>
          </a:bodyPr>
          <a:lstStyle/>
          <a:p>
            <a:r>
              <a:rPr lang="en-US" sz="3200" b="1"/>
              <a:t>Application of Citric Acid: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4120389</TotalTime>
  <Words>1151</Words>
  <Application>Microsoft Office PowerPoint</Application>
  <PresentationFormat>On-screen Show (4:3)</PresentationFormat>
  <Paragraphs>299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Ministry of Higher education and Scientific Research University of  Diyala /College of Engineering Department of Chemical Engineering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 Consideration </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Ministry of Higher education and Scientific Research University of  Diyala_College of Engineering Department of Chemical Engineering</dc:title>
  <dc:creator>DR.Ahmed Saker 2o1O</dc:creator>
  <cp:lastModifiedBy>DR.Ahmed Saker</cp:lastModifiedBy>
  <cp:revision>46</cp:revision>
  <dcterms:created xsi:type="dcterms:W3CDTF">2017-05-08T18:48:49Z</dcterms:created>
  <dcterms:modified xsi:type="dcterms:W3CDTF">2017-05-10T19:08:15Z</dcterms:modified>
</cp:coreProperties>
</file>